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8" r:id="rId2"/>
    <p:sldMasterId id="2147483686" r:id="rId3"/>
  </p:sldMasterIdLst>
  <p:notesMasterIdLst>
    <p:notesMasterId r:id="rId20"/>
  </p:notesMasterIdLst>
  <p:handoutMasterIdLst>
    <p:handoutMasterId r:id="rId21"/>
  </p:handoutMasterIdLst>
  <p:sldIdLst>
    <p:sldId id="256" r:id="rId4"/>
    <p:sldId id="277" r:id="rId5"/>
    <p:sldId id="280" r:id="rId6"/>
    <p:sldId id="258" r:id="rId7"/>
    <p:sldId id="289" r:id="rId8"/>
    <p:sldId id="283" r:id="rId9"/>
    <p:sldId id="290" r:id="rId10"/>
    <p:sldId id="291" r:id="rId11"/>
    <p:sldId id="293" r:id="rId12"/>
    <p:sldId id="266" r:id="rId13"/>
    <p:sldId id="281" r:id="rId14"/>
    <p:sldId id="260" r:id="rId15"/>
    <p:sldId id="282" r:id="rId16"/>
    <p:sldId id="294" r:id="rId17"/>
    <p:sldId id="276" r:id="rId18"/>
    <p:sldId id="267" r:id="rId19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3BB0BAAA-5FCA-47CE-84C6-D3C47040BD68}">
          <p14:sldIdLst>
            <p14:sldId id="256"/>
            <p14:sldId id="277"/>
            <p14:sldId id="280"/>
            <p14:sldId id="258"/>
            <p14:sldId id="289"/>
            <p14:sldId id="283"/>
            <p14:sldId id="290"/>
            <p14:sldId id="291"/>
            <p14:sldId id="293"/>
            <p14:sldId id="266"/>
            <p14:sldId id="281"/>
            <p14:sldId id="260"/>
            <p14:sldId id="282"/>
            <p14:sldId id="294"/>
            <p14:sldId id="276"/>
            <p14:sldId id="267"/>
          </p14:sldIdLst>
        </p14:section>
        <p14:section name="Namnlöst avsnitt" id="{758BE36A-8DBA-4503-94DF-8BC0B6F78D2B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bwa1126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88" y="442"/>
      </p:cViewPr>
      <p:guideLst>
        <p:guide orient="horz" pos="2160"/>
        <p:guide orient="horz" pos="3566"/>
        <p:guide pos="2880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7161C-B1F6-4DF8-BE66-55D611E8E74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E47B8-5169-4D14-A5A9-1ADBDB196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38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00B7E-7A17-47E8-A5AB-33071C0C8AAA}" type="datetimeFigureOut">
              <a:rPr lang="sv-SE" smtClean="0"/>
              <a:pPr/>
              <a:t>2014-10-02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64AB5-3208-46EB-A2CB-53BA67DEFF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655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/>
          <a:srcRect l="4988" t="-362"/>
          <a:stretch>
            <a:fillRect/>
          </a:stretch>
        </p:blipFill>
        <p:spPr bwMode="auto">
          <a:xfrm>
            <a:off x="0" y="1573583"/>
            <a:ext cx="7258050" cy="5286375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  <a:prstGeom prst="rect">
            <a:avLst/>
          </a:prstGeo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B04E4FD0-4DD0-4622-B46B-5822B0459DDB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E26B-BFB5-4ABA-A894-AA6C37BCFC9A}" type="datetime1">
              <a:rPr lang="en-GB" smtClean="0"/>
              <a:t>02/10/2014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9C0B-DFDF-4AC9-B94B-77F2EC4E404A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C12F-1BCB-4FB2-A233-1A49CCEE5F57}" type="datetime1">
              <a:rPr lang="en-GB" smtClean="0"/>
              <a:t>02/10/2014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1E3-9DC4-4924-B2CA-9FE639478300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C6F6-B680-4C7B-AC86-68E7167A70F8}" type="datetime1">
              <a:rPr lang="en-GB" smtClean="0"/>
              <a:t>02/10/2014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/>
          <a:srcRect l="1746"/>
          <a:stretch>
            <a:fillRect/>
          </a:stretch>
        </p:blipFill>
        <p:spPr bwMode="auto">
          <a:xfrm>
            <a:off x="1588" y="317500"/>
            <a:ext cx="6881812" cy="654050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  <a:prstGeom prst="rect">
            <a:avLst/>
          </a:prstGeo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EA34894D-A82A-4D65-B021-824DA6B04C45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8F01-C8D9-451A-9576-724CBABDB7AC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38E-FBAE-41DC-A0C0-A396E39C2F65}" type="datetime1">
              <a:rPr lang="en-GB" smtClean="0"/>
              <a:t>02/10/2014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C347-4216-4337-A89F-7E98B8077A94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4B87-7299-4457-80DB-0F97DB21F033}" type="datetime1">
              <a:rPr lang="en-GB" smtClean="0"/>
              <a:t>02/10/2014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1C1F-EABC-4DCF-8B4C-33163D893969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0412-8D39-4B98-A77A-3BDDA92F37E8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F67C-7EE1-4778-A76F-9EEFA86C78F0}" type="datetime1">
              <a:rPr lang="en-GB" smtClean="0"/>
              <a:t>02/10/2014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C0C4-687A-44FE-8C50-401567AE2385}" type="datetime1">
              <a:rPr lang="en-GB" smtClean="0"/>
              <a:t>02/10/2014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B5BD-C60B-479C-B101-E10C0DB37D59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8148-666E-4333-AD05-EB14BAD17F40}" type="datetime1">
              <a:rPr lang="en-GB" smtClean="0"/>
              <a:t>02/10/2014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E48-A9DD-4154-B0D9-87663EB0E04B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832-24FB-48F5-AAC4-4DB9C828DBEF}" type="datetime1">
              <a:rPr lang="en-GB" smtClean="0"/>
              <a:t>02/10/2014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2750"/>
            <a:ext cx="5595938" cy="517525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  <a:prstGeom prst="rect">
            <a:avLst/>
          </a:prstGeo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00E67365-72C9-4D5C-A8F4-979BB9994809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6747-6EA7-4DA0-AC1A-FE833C2BB254}" type="datetime1">
              <a:rPr lang="en-GB" smtClean="0"/>
              <a:t>02/10/2014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B840D16A-DA23-4A6C-BA26-2E5EF435B5D3}" type="datetime1">
              <a:rPr lang="en-GB" smtClean="0"/>
              <a:t>02/10/2014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UllaKarin Sundqvist Nilsson, Områdeskansliet för humaniora,  juridik och samhällsvetenskap 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pic>
        <p:nvPicPr>
          <p:cNvPr id="11" name="Picture 10" descr="logo-org-engelsk_rgb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16400" y="5655600"/>
            <a:ext cx="972000" cy="9733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3" r:id="rId5"/>
    <p:sldLayoutId id="2147483661" r:id="rId6"/>
    <p:sldLayoutId id="2147483655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500498D3-FF6D-4A72-9D67-E8F2719E22D1}" type="datetime1">
              <a:rPr lang="en-GB" smtClean="0"/>
              <a:t>02/10/2014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UllaKarin Sundqvist Nilsson, Områdeskansliet för humaniora,  juridik och samhällsvetenskap 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1" name="Picture 10" descr="logo-org-engelsk_rgb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16400" y="5655600"/>
            <a:ext cx="972000" cy="9733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4A7787F-E8CD-4B63-9B6F-7D67F9964943}" type="datetime1">
              <a:rPr lang="en-GB" smtClean="0"/>
              <a:t>02/10/2014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UllaKarin Sundqvist Nilsson, Områdeskansliet för humaniora,  juridik och samhällsvetenskap 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1" name="Picture 10" descr="logo-org-engelsk_rgb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16400" y="5655600"/>
            <a:ext cx="972000" cy="9733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arin.orving@su.se" TargetMode="External"/><Relationship Id="rId2" Type="http://schemas.openxmlformats.org/officeDocument/2006/relationships/hyperlink" Target="mailto:uksn@su.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ara.engstrom@erg.su.se" TargetMode="External"/><Relationship Id="rId4" Type="http://schemas.openxmlformats.org/officeDocument/2006/relationships/hyperlink" Target="mailto:emma.karmhed@su.s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/>
              <a:t/>
            </a:r>
            <a:br>
              <a:rPr lang="sv-SE" sz="2000" dirty="0"/>
            </a:b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4000" dirty="0" smtClean="0"/>
              <a:t>Valideringsprojektet</a:t>
            </a:r>
            <a:r>
              <a:rPr lang="sv-SE" dirty="0" smtClean="0"/>
              <a:t> </a:t>
            </a:r>
            <a:r>
              <a:rPr lang="sv-SE" sz="2700" dirty="0" smtClean="0"/>
              <a:t>2013-2015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00" dirty="0" err="1" smtClean="0"/>
              <a:t>Valideringsprojektet</a:t>
            </a:r>
            <a:r>
              <a:rPr lang="en-US" sz="900" dirty="0" smtClean="0"/>
              <a:t>,</a:t>
            </a:r>
          </a:p>
          <a:p>
            <a:r>
              <a:rPr lang="en-US" sz="900" dirty="0" err="1" smtClean="0"/>
              <a:t>Lärarutbildningskonventet</a:t>
            </a:r>
            <a:r>
              <a:rPr lang="sv-SE" sz="900" dirty="0"/>
              <a:t/>
            </a:r>
            <a:br>
              <a:rPr lang="sv-SE" sz="900" dirty="0"/>
            </a:br>
            <a:r>
              <a:rPr lang="sv-SE" sz="900" dirty="0" smtClean="0"/>
              <a:t>2014-09-18</a:t>
            </a:r>
            <a:br>
              <a:rPr lang="sv-SE" sz="900" dirty="0" smtClean="0"/>
            </a:br>
            <a:r>
              <a:rPr lang="sv-SE" sz="900" dirty="0" smtClean="0"/>
              <a:t>UllaKarin Sundqvist Nilsson</a:t>
            </a:r>
            <a:br>
              <a:rPr lang="sv-SE" sz="900" dirty="0" smtClean="0"/>
            </a:br>
            <a:r>
              <a:rPr lang="sv-SE" sz="600" dirty="0" smtClean="0"/>
              <a:t> </a:t>
            </a:r>
            <a:br>
              <a:rPr lang="sv-SE" sz="600" dirty="0" smtClean="0"/>
            </a:br>
            <a:endParaRPr lang="sv-SE" sz="6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60848"/>
            <a:ext cx="1685544" cy="258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Samverkan/likvärdighet: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”I samråd med andra lärosäten”</a:t>
            </a:r>
          </a:p>
          <a:p>
            <a:r>
              <a:rPr lang="sv-SE" dirty="0" smtClean="0"/>
              <a:t>Kvalitetssäkring (reliabilitet och validitet)</a:t>
            </a:r>
          </a:p>
          <a:p>
            <a:r>
              <a:rPr lang="sv-SE" dirty="0" smtClean="0"/>
              <a:t>Rättssäkerhet (dokumentation/ </a:t>
            </a:r>
            <a:r>
              <a:rPr lang="sv-SE" dirty="0" err="1" smtClean="0"/>
              <a:t>IKTstöd</a:t>
            </a:r>
            <a:r>
              <a:rPr lang="sv-SE" dirty="0" smtClean="0"/>
              <a:t>)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sz="2600" b="1" dirty="0"/>
              <a:t>Implementering och </a:t>
            </a:r>
            <a:r>
              <a:rPr lang="sv-SE" sz="2600" b="1" dirty="0" smtClean="0"/>
              <a:t>legitimitet:</a:t>
            </a:r>
          </a:p>
          <a:p>
            <a:r>
              <a:rPr lang="sv-SE" dirty="0"/>
              <a:t>Formerna för kartläggning och likvärdig bedömning </a:t>
            </a:r>
            <a:r>
              <a:rPr lang="sv-SE" dirty="0" smtClean="0"/>
              <a:t>formuleras och kommuniceras</a:t>
            </a:r>
          </a:p>
          <a:p>
            <a:r>
              <a:rPr lang="sv-SE" dirty="0" smtClean="0"/>
              <a:t>Kompetensutvecklingsinsatser ( demo av IKT-stöd, ”bedömarutbildning” tex)</a:t>
            </a:r>
          </a:p>
          <a:p>
            <a:r>
              <a:rPr lang="sv-SE" dirty="0" smtClean="0"/>
              <a:t>Annat, som bedömarnätverk? ”Peer </a:t>
            </a:r>
            <a:r>
              <a:rPr lang="sv-SE" dirty="0" err="1" smtClean="0"/>
              <a:t>learning</a:t>
            </a:r>
            <a:r>
              <a:rPr lang="sv-SE" dirty="0" smtClean="0"/>
              <a:t>”? Mentorskap?</a:t>
            </a:r>
            <a:endParaRPr lang="sv-SE" dirty="0"/>
          </a:p>
          <a:p>
            <a:endParaRPr lang="sv-SE" sz="2600" b="1" dirty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45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Varför ”nationella former” för </a:t>
            </a:r>
            <a:r>
              <a:rPr lang="en-US" dirty="0" err="1"/>
              <a:t>kartläggning</a:t>
            </a:r>
            <a:r>
              <a:rPr lang="en-US" dirty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bedömning</a:t>
            </a:r>
            <a:r>
              <a:rPr lang="sv-SE" dirty="0" smtClean="0"/>
              <a:t>? 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Då</a:t>
            </a:r>
            <a:r>
              <a:rPr lang="en-US" dirty="0"/>
              <a:t> </a:t>
            </a:r>
            <a:r>
              <a:rPr lang="en-US" dirty="0" err="1"/>
              <a:t>avsikten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gynna</a:t>
            </a:r>
            <a:r>
              <a:rPr lang="en-US" dirty="0"/>
              <a:t> en </a:t>
            </a:r>
            <a:r>
              <a:rPr lang="en-US" dirty="0" err="1" smtClean="0"/>
              <a:t>så</a:t>
            </a:r>
            <a:r>
              <a:rPr lang="en-US" dirty="0"/>
              <a:t> </a:t>
            </a:r>
            <a:r>
              <a:rPr lang="en-US" dirty="0" err="1" smtClean="0"/>
              <a:t>likvärdig</a:t>
            </a:r>
            <a:r>
              <a:rPr lang="en-US" dirty="0" smtClean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rättvis</a:t>
            </a:r>
            <a:r>
              <a:rPr lang="en-US" dirty="0"/>
              <a:t> </a:t>
            </a:r>
            <a:r>
              <a:rPr lang="en-US" dirty="0" err="1" smtClean="0"/>
              <a:t>validering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/>
              <a:t>möjligt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sökande</a:t>
            </a:r>
            <a:r>
              <a:rPr lang="en-US" dirty="0"/>
              <a:t> till </a:t>
            </a:r>
            <a:r>
              <a:rPr lang="en-US" dirty="0" err="1" smtClean="0"/>
              <a:t>kurser</a:t>
            </a:r>
            <a:r>
              <a:rPr lang="en-US" dirty="0" smtClean="0"/>
              <a:t>, </a:t>
            </a:r>
            <a:r>
              <a:rPr lang="en-US" dirty="0" err="1" smtClean="0"/>
              <a:t>oavsett</a:t>
            </a:r>
            <a:r>
              <a:rPr lang="en-US" dirty="0" smtClean="0"/>
              <a:t> </a:t>
            </a:r>
            <a:r>
              <a:rPr lang="en-US" dirty="0" err="1"/>
              <a:t>vilket</a:t>
            </a:r>
            <a:r>
              <a:rPr lang="en-US" dirty="0"/>
              <a:t> </a:t>
            </a:r>
            <a:r>
              <a:rPr lang="en-US" dirty="0" err="1"/>
              <a:t>lärosäte</a:t>
            </a:r>
            <a:r>
              <a:rPr lang="en-US" dirty="0"/>
              <a:t> man </a:t>
            </a:r>
            <a:r>
              <a:rPr lang="en-US" dirty="0" err="1"/>
              <a:t>söker</a:t>
            </a:r>
            <a:r>
              <a:rPr lang="en-US" dirty="0"/>
              <a:t> till,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viktigt</a:t>
            </a:r>
            <a:r>
              <a:rPr lang="en-US" dirty="0"/>
              <a:t> med en </a:t>
            </a:r>
            <a:r>
              <a:rPr lang="en-US" dirty="0" err="1"/>
              <a:t>gemensam</a:t>
            </a:r>
            <a:r>
              <a:rPr lang="en-US" dirty="0"/>
              <a:t> </a:t>
            </a:r>
            <a:r>
              <a:rPr lang="en-US" dirty="0" err="1"/>
              <a:t>grund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valideringsprocessen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57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388800"/>
            <a:ext cx="8208912" cy="795600"/>
          </a:xfrm>
        </p:spPr>
        <p:txBody>
          <a:bodyPr>
            <a:normAutofit fontScale="90000"/>
          </a:bodyPr>
          <a:lstStyle/>
          <a:p>
            <a:r>
              <a:rPr lang="en-US" dirty="0"/>
              <a:t>”</a:t>
            </a:r>
            <a:r>
              <a:rPr lang="en-US" dirty="0" err="1"/>
              <a:t>Validering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 smtClean="0"/>
              <a:t>behörighet</a:t>
            </a:r>
            <a:r>
              <a:rPr lang="en-US" dirty="0"/>
              <a:t> (</a:t>
            </a:r>
            <a:r>
              <a:rPr lang="en-US" dirty="0" err="1"/>
              <a:t>tillgodoräknande</a:t>
            </a:r>
            <a:r>
              <a:rPr lang="en-US" dirty="0" smtClean="0"/>
              <a:t>)”: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Med </a:t>
            </a:r>
            <a:r>
              <a:rPr lang="en-US" dirty="0" err="1"/>
              <a:t>validering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behörighet</a:t>
            </a:r>
            <a:r>
              <a:rPr lang="en-US" dirty="0"/>
              <a:t> </a:t>
            </a:r>
            <a:r>
              <a:rPr lang="en-US" dirty="0" err="1"/>
              <a:t>menas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err="1" smtClean="0"/>
              <a:t>validering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form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sz="2100" b="1" dirty="0" err="1"/>
              <a:t>kartläggning</a:t>
            </a:r>
            <a:r>
              <a:rPr lang="en-US" sz="2100" b="1" dirty="0"/>
              <a:t> </a:t>
            </a:r>
            <a:r>
              <a:rPr lang="en-US" sz="2100" b="1" dirty="0" err="1"/>
              <a:t>och</a:t>
            </a:r>
            <a:r>
              <a:rPr lang="en-US" sz="2100" b="1" dirty="0"/>
              <a:t> </a:t>
            </a:r>
            <a:r>
              <a:rPr lang="en-US" sz="2100" b="1" dirty="0" err="1"/>
              <a:t>likvärdig</a:t>
            </a:r>
            <a:r>
              <a:rPr lang="en-US" sz="2100" b="1" dirty="0"/>
              <a:t> </a:t>
            </a:r>
            <a:r>
              <a:rPr lang="en-US" sz="2100" b="1" dirty="0" err="1"/>
              <a:t>bedömning</a:t>
            </a:r>
            <a:r>
              <a:rPr lang="en-US" sz="2100" b="1" dirty="0"/>
              <a:t> </a:t>
            </a:r>
            <a:r>
              <a:rPr lang="en-US" b="1" dirty="0" err="1" smtClean="0"/>
              <a:t>av</a:t>
            </a:r>
            <a:r>
              <a:rPr lang="en-US" b="1" dirty="0" smtClean="0"/>
              <a:t> </a:t>
            </a:r>
            <a:r>
              <a:rPr lang="en-US" sz="2100" b="1" dirty="0" err="1"/>
              <a:t>kunskaper</a:t>
            </a:r>
            <a:r>
              <a:rPr lang="en-US" sz="2100" b="1" dirty="0"/>
              <a:t> </a:t>
            </a:r>
            <a:r>
              <a:rPr lang="en-US" sz="2100" b="1" dirty="0" err="1"/>
              <a:t>och</a:t>
            </a:r>
            <a:r>
              <a:rPr lang="en-US" sz="2100" b="1" dirty="0"/>
              <a:t> </a:t>
            </a:r>
            <a:r>
              <a:rPr lang="en-US" sz="2100" b="1" dirty="0" err="1"/>
              <a:t>färdigheter</a:t>
            </a:r>
            <a:r>
              <a:rPr lang="en-US" sz="2100" b="1" dirty="0"/>
              <a:t> </a:t>
            </a:r>
            <a:r>
              <a:rPr lang="en-US" sz="2100" dirty="0" smtClean="0"/>
              <a:t>(</a:t>
            </a:r>
            <a:r>
              <a:rPr lang="en-US" dirty="0" err="1" smtClean="0"/>
              <a:t>yrkeserfarenhet</a:t>
            </a:r>
            <a:r>
              <a:rPr lang="en-US" dirty="0" smtClean="0"/>
              <a:t>) </a:t>
            </a:r>
            <a:r>
              <a:rPr lang="en-US" b="1" dirty="0" err="1" smtClean="0"/>
              <a:t>för</a:t>
            </a:r>
            <a:r>
              <a:rPr lang="en-US" b="1" dirty="0" smtClean="0"/>
              <a:t> </a:t>
            </a:r>
            <a:r>
              <a:rPr lang="en-US" b="1" dirty="0" err="1"/>
              <a:t>tillgodoräknande</a:t>
            </a:r>
            <a:r>
              <a:rPr lang="en-US" b="1" dirty="0"/>
              <a:t> </a:t>
            </a:r>
            <a:r>
              <a:rPr lang="en-US" b="1" dirty="0" smtClean="0"/>
              <a:t>vid  </a:t>
            </a:r>
            <a:r>
              <a:rPr lang="en-US" b="1" dirty="0" err="1"/>
              <a:t>fortbildning</a:t>
            </a:r>
            <a:r>
              <a:rPr lang="en-US" b="1" dirty="0"/>
              <a:t> </a:t>
            </a:r>
            <a:r>
              <a:rPr lang="en-US" b="1" dirty="0" err="1"/>
              <a:t>för</a:t>
            </a:r>
            <a:r>
              <a:rPr lang="en-US" b="1" dirty="0"/>
              <a:t> </a:t>
            </a:r>
            <a:r>
              <a:rPr lang="en-US" b="1" dirty="0" err="1" smtClean="0"/>
              <a:t>ytterligare</a:t>
            </a:r>
            <a:r>
              <a:rPr lang="en-US" b="1" dirty="0" smtClean="0"/>
              <a:t> </a:t>
            </a:r>
            <a:r>
              <a:rPr lang="en-US" b="1" dirty="0" err="1"/>
              <a:t>ämnesbehörighet</a:t>
            </a:r>
            <a:r>
              <a:rPr lang="en-US" b="1" dirty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Lärarlyftet</a:t>
            </a:r>
            <a:r>
              <a:rPr lang="en-US" b="1" dirty="0" smtClean="0"/>
              <a:t> II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73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92896"/>
            <a:ext cx="5587302" cy="1092064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4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diskutera: 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Vilken validering sker redan, och hur kan erfarenheten av validering som sker inom Lärarlyftet  Vt. 2015 samlas och delas? </a:t>
            </a:r>
            <a:endParaRPr lang="en-US" dirty="0" smtClean="0"/>
          </a:p>
          <a:p>
            <a:pPr lvl="0"/>
            <a:r>
              <a:rPr lang="en-US" dirty="0" err="1" smtClean="0"/>
              <a:t>Hur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”former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kartläggning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likvärdig</a:t>
            </a:r>
            <a:r>
              <a:rPr lang="en-US" dirty="0"/>
              <a:t> </a:t>
            </a:r>
            <a:r>
              <a:rPr lang="en-US" dirty="0" err="1"/>
              <a:t>bedömning</a:t>
            </a:r>
            <a:r>
              <a:rPr lang="en-US" dirty="0"/>
              <a:t>” </a:t>
            </a:r>
            <a:r>
              <a:rPr lang="en-US" dirty="0" err="1" smtClean="0"/>
              <a:t>samt”redskap</a:t>
            </a:r>
            <a:r>
              <a:rPr lang="en-US" dirty="0" smtClean="0"/>
              <a:t>” </a:t>
            </a:r>
            <a:r>
              <a:rPr lang="en-US" dirty="0" err="1" smtClean="0"/>
              <a:t>kommuniceras</a:t>
            </a:r>
            <a:r>
              <a:rPr lang="en-US" dirty="0" smtClean="0"/>
              <a:t> till </a:t>
            </a:r>
            <a:r>
              <a:rPr lang="en-US" dirty="0" err="1" smtClean="0"/>
              <a:t>lärosäten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/>
              <a:t>optimal </a:t>
            </a:r>
            <a:r>
              <a:rPr lang="en-US" dirty="0" smtClean="0"/>
              <a:t> </a:t>
            </a:r>
            <a:r>
              <a:rPr lang="en-US" dirty="0" err="1" smtClean="0"/>
              <a:t>tillgänglighet</a:t>
            </a:r>
            <a:r>
              <a:rPr lang="en-US" dirty="0" smtClean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 smtClean="0"/>
              <a:t>implementering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sv-SE" dirty="0"/>
              <a:t>	</a:t>
            </a:r>
            <a:r>
              <a:rPr lang="sv-SE" sz="1800" dirty="0" smtClean="0"/>
              <a:t>( kriterier för validering, kompetens hos olika 	funktioner i 	valideringsprocessen, 	kompetenshöjningstillfällen..)</a:t>
            </a:r>
          </a:p>
          <a:p>
            <a:r>
              <a:rPr lang="sv-SE" dirty="0" smtClean="0"/>
              <a:t>Hur kan lärosätena lära av och stödja varandra?</a:t>
            </a:r>
          </a:p>
          <a:p>
            <a:pPr marL="457200" lvl="1" indent="0">
              <a:buNone/>
            </a:pPr>
            <a:r>
              <a:rPr lang="sv-SE" dirty="0" smtClean="0"/>
              <a:t>	 </a:t>
            </a:r>
            <a:r>
              <a:rPr lang="sv-SE" sz="1800" dirty="0"/>
              <a:t>(bedömarbank, bedömarforum, </a:t>
            </a:r>
            <a:r>
              <a:rPr lang="sv-SE" sz="1800" dirty="0" err="1"/>
              <a:t>peer-learning</a:t>
            </a:r>
            <a:r>
              <a:rPr lang="sv-SE" sz="1800" dirty="0"/>
              <a:t>..)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24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48800" cy="795600"/>
          </a:xfrm>
        </p:spPr>
        <p:txBody>
          <a:bodyPr/>
          <a:lstStyle/>
          <a:p>
            <a:r>
              <a:rPr lang="sv-SE" dirty="0" smtClean="0"/>
              <a:t>Kontaktuppgifter: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124744"/>
            <a:ext cx="79488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 UllaKarin Sundqvist Nilsson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epost: </a:t>
            </a:r>
            <a:r>
              <a:rPr lang="sv-SE" dirty="0" smtClean="0">
                <a:hlinkClick r:id="rId2"/>
              </a:rPr>
              <a:t>uksn@su.se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tel</a:t>
            </a:r>
            <a:r>
              <a:rPr lang="sv-SE" dirty="0" smtClean="0"/>
              <a:t> 070-186 94 89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Karin Orving</a:t>
            </a:r>
          </a:p>
          <a:p>
            <a:pPr marL="0" indent="0">
              <a:buNone/>
            </a:pPr>
            <a:r>
              <a:rPr lang="sv-SE" dirty="0" smtClean="0"/>
              <a:t>epost: </a:t>
            </a:r>
            <a:r>
              <a:rPr lang="sv-SE" dirty="0" smtClean="0">
                <a:hlinkClick r:id="rId3"/>
              </a:rPr>
              <a:t>karin.orving@su.se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Emma Karmhed</a:t>
            </a:r>
          </a:p>
          <a:p>
            <a:pPr marL="0" indent="0">
              <a:buNone/>
            </a:pPr>
            <a:r>
              <a:rPr lang="sv-SE" dirty="0" smtClean="0"/>
              <a:t>epost: </a:t>
            </a:r>
            <a:r>
              <a:rPr lang="sv-SE" dirty="0" smtClean="0">
                <a:hlinkClick r:id="rId4"/>
              </a:rPr>
              <a:t>emma.karmhed@su.se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Sara Engström</a:t>
            </a:r>
          </a:p>
          <a:p>
            <a:pPr marL="0" indent="0">
              <a:buNone/>
            </a:pPr>
            <a:r>
              <a:rPr lang="sv-SE" dirty="0" smtClean="0"/>
              <a:t>Epost</a:t>
            </a:r>
            <a:r>
              <a:rPr lang="sv-SE" smtClean="0"/>
              <a:t>: </a:t>
            </a:r>
            <a:r>
              <a:rPr lang="sv-SE" smtClean="0">
                <a:hlinkClick r:id="rId5"/>
              </a:rPr>
              <a:t>sara.engstrom@erg.su.se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15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uppmärksamheten!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v-SE" sz="3200" dirty="0" smtClean="0"/>
          </a:p>
          <a:p>
            <a:pPr marL="0" indent="0" algn="ctr">
              <a:buNone/>
            </a:pPr>
            <a:endParaRPr lang="sv-SE" sz="32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  <p:pic>
        <p:nvPicPr>
          <p:cNvPr id="1029" name="Picture 5" descr="https://su.powerinit.com/Data/tr3/Thumbs/1758_fit_300.jpg?13945492697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81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Valideringsprojektet </a:t>
            </a:r>
            <a:r>
              <a:rPr lang="sv-SE" sz="2800" dirty="0"/>
              <a:t>(2013) 2014-2015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En gemensam utmaning….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3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Uppdrag: 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124744"/>
            <a:ext cx="7948800" cy="4316400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r>
              <a:rPr lang="en-US" dirty="0" err="1"/>
              <a:t>Legitimerade</a:t>
            </a:r>
            <a:r>
              <a:rPr lang="en-US" dirty="0"/>
              <a:t> </a:t>
            </a:r>
            <a:r>
              <a:rPr lang="en-US" dirty="0" err="1"/>
              <a:t>lärare</a:t>
            </a:r>
            <a:r>
              <a:rPr lang="en-US" dirty="0"/>
              <a:t>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kunna</a:t>
            </a:r>
            <a:r>
              <a:rPr lang="en-US" dirty="0"/>
              <a:t>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/>
              <a:t>kunskaper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färdigheter</a:t>
            </a:r>
            <a:r>
              <a:rPr lang="en-US" dirty="0"/>
              <a:t> </a:t>
            </a:r>
            <a:r>
              <a:rPr lang="en-US" dirty="0" err="1"/>
              <a:t>validerade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tillgodoräknande</a:t>
            </a:r>
            <a:r>
              <a:rPr lang="en-US" dirty="0"/>
              <a:t> </a:t>
            </a:r>
            <a:r>
              <a:rPr lang="en-US" dirty="0" err="1"/>
              <a:t>inom</a:t>
            </a:r>
            <a:r>
              <a:rPr lang="en-US" dirty="0"/>
              <a:t> ramen </a:t>
            </a:r>
            <a:r>
              <a:rPr lang="en-US" dirty="0" err="1"/>
              <a:t>för</a:t>
            </a:r>
            <a:r>
              <a:rPr lang="en-US" dirty="0"/>
              <a:t>  </a:t>
            </a:r>
            <a:r>
              <a:rPr lang="en-US" dirty="0" err="1"/>
              <a:t>Lärarlyftet</a:t>
            </a:r>
            <a:r>
              <a:rPr lang="en-US" dirty="0"/>
              <a:t> II.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Stockholms</a:t>
            </a:r>
            <a:r>
              <a:rPr lang="en-US" dirty="0"/>
              <a:t> </a:t>
            </a:r>
            <a:r>
              <a:rPr lang="en-US" dirty="0" err="1"/>
              <a:t>universitet</a:t>
            </a:r>
            <a:r>
              <a:rPr lang="en-US" dirty="0"/>
              <a:t>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 med </a:t>
            </a: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lärosäten</a:t>
            </a:r>
            <a:r>
              <a:rPr lang="en-US" dirty="0"/>
              <a:t> </a:t>
            </a:r>
            <a:r>
              <a:rPr lang="en-US" dirty="0" err="1"/>
              <a:t>utveckla</a:t>
            </a:r>
            <a:r>
              <a:rPr lang="en-US" dirty="0"/>
              <a:t> </a:t>
            </a:r>
            <a:r>
              <a:rPr lang="en-US" dirty="0" err="1"/>
              <a:t>formerna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kartläggning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likvärdig</a:t>
            </a:r>
            <a:r>
              <a:rPr lang="en-US" dirty="0"/>
              <a:t> </a:t>
            </a:r>
            <a:r>
              <a:rPr lang="en-US" dirty="0" err="1"/>
              <a:t>bedömning</a:t>
            </a:r>
            <a:r>
              <a:rPr lang="en-US" dirty="0"/>
              <a:t> vid </a:t>
            </a:r>
            <a:r>
              <a:rPr lang="en-US" dirty="0" err="1"/>
              <a:t>sådan</a:t>
            </a:r>
            <a:r>
              <a:rPr lang="en-US" dirty="0"/>
              <a:t> </a:t>
            </a:r>
            <a:r>
              <a:rPr lang="en-US" dirty="0" err="1"/>
              <a:t>validering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err="1"/>
              <a:t>Tidsram</a:t>
            </a:r>
            <a:r>
              <a:rPr lang="en-US" dirty="0"/>
              <a:t>: (2013)2014-2015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Budget ca 10 </a:t>
            </a:r>
            <a:r>
              <a:rPr lang="en-US" dirty="0" err="1"/>
              <a:t>miljoner</a:t>
            </a:r>
            <a:r>
              <a:rPr lang="en-US" dirty="0"/>
              <a:t> </a:t>
            </a:r>
            <a:r>
              <a:rPr lang="en-US" dirty="0" err="1"/>
              <a:t>kr</a:t>
            </a:r>
            <a:r>
              <a:rPr lang="en-US" dirty="0"/>
              <a:t> </a:t>
            </a:r>
            <a:r>
              <a:rPr lang="en-US" dirty="0" err="1"/>
              <a:t>över</a:t>
            </a:r>
            <a:r>
              <a:rPr lang="en-US" dirty="0"/>
              <a:t> 3 </a:t>
            </a:r>
            <a:r>
              <a:rPr lang="en-US" dirty="0" err="1"/>
              <a:t>år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8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Effektmål</a:t>
            </a:r>
            <a:r>
              <a:rPr lang="en-US" dirty="0"/>
              <a:t> (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uppnå</a:t>
            </a:r>
            <a:r>
              <a:rPr lang="en-US" dirty="0"/>
              <a:t> med </a:t>
            </a:r>
            <a:r>
              <a:rPr lang="en-US" dirty="0" err="1"/>
              <a:t>projektet</a:t>
            </a:r>
            <a:r>
              <a:rPr lang="en-US" dirty="0"/>
              <a:t>):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/>
              <a:t>Lärare</a:t>
            </a:r>
            <a:r>
              <a:rPr lang="en-US" b="1" dirty="0"/>
              <a:t> </a:t>
            </a:r>
            <a:r>
              <a:rPr lang="en-US" dirty="0"/>
              <a:t>med </a:t>
            </a:r>
            <a:r>
              <a:rPr lang="en-US" dirty="0" smtClean="0"/>
              <a:t>legitimation </a:t>
            </a:r>
            <a:r>
              <a:rPr lang="en-US" dirty="0"/>
              <a:t>(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examen</a:t>
            </a:r>
            <a:r>
              <a:rPr lang="en-US" dirty="0"/>
              <a:t>)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önskar</a:t>
            </a:r>
            <a:r>
              <a:rPr lang="en-US" dirty="0"/>
              <a:t> </a:t>
            </a:r>
            <a:r>
              <a:rPr lang="en-US" dirty="0" err="1"/>
              <a:t>ytterligare</a:t>
            </a:r>
            <a:r>
              <a:rPr lang="en-US" dirty="0"/>
              <a:t> </a:t>
            </a:r>
            <a:r>
              <a:rPr lang="en-US" dirty="0" err="1"/>
              <a:t>ämnesbehörighet</a:t>
            </a:r>
            <a:r>
              <a:rPr lang="en-US" dirty="0"/>
              <a:t> </a:t>
            </a:r>
            <a:r>
              <a:rPr lang="en-US" b="1" dirty="0" err="1" smtClean="0"/>
              <a:t>kan</a:t>
            </a:r>
            <a:r>
              <a:rPr lang="en-US" b="1" dirty="0" smtClean="0"/>
              <a:t> </a:t>
            </a:r>
            <a:r>
              <a:rPr lang="en-US" b="1" dirty="0" err="1"/>
              <a:t>ansöka</a:t>
            </a:r>
            <a:r>
              <a:rPr lang="en-US" b="1" dirty="0"/>
              <a:t> om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få</a:t>
            </a:r>
            <a:r>
              <a:rPr lang="en-US" b="1" dirty="0"/>
              <a:t> </a:t>
            </a:r>
            <a:r>
              <a:rPr lang="en-US" b="1" dirty="0" err="1"/>
              <a:t>sina</a:t>
            </a:r>
            <a:r>
              <a:rPr lang="en-US" b="1" dirty="0"/>
              <a:t> </a:t>
            </a:r>
            <a:r>
              <a:rPr lang="en-US" b="1" dirty="0" err="1"/>
              <a:t>kunskaper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färdigheter</a:t>
            </a:r>
            <a:r>
              <a:rPr lang="en-US" b="1" dirty="0"/>
              <a:t> </a:t>
            </a:r>
            <a:r>
              <a:rPr lang="en-US" b="1" dirty="0" smtClean="0"/>
              <a:t>(“</a:t>
            </a:r>
            <a:r>
              <a:rPr lang="en-US" b="1" dirty="0" err="1" smtClean="0"/>
              <a:t>yrkeserfarenhet</a:t>
            </a:r>
            <a:r>
              <a:rPr lang="en-US" b="1" dirty="0" smtClean="0"/>
              <a:t> “) </a:t>
            </a:r>
            <a:r>
              <a:rPr lang="en-US" b="1" dirty="0" err="1" smtClean="0"/>
              <a:t>kartlagda</a:t>
            </a:r>
            <a:r>
              <a:rPr lang="en-US" b="1" dirty="0" smtClean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likvärdigt</a:t>
            </a:r>
            <a:r>
              <a:rPr lang="en-US" b="1" dirty="0"/>
              <a:t> </a:t>
            </a:r>
            <a:r>
              <a:rPr lang="en-US" b="1" dirty="0" err="1"/>
              <a:t>bedömda</a:t>
            </a:r>
            <a:r>
              <a:rPr lang="en-US" b="1" dirty="0"/>
              <a:t>  </a:t>
            </a:r>
            <a:r>
              <a:rPr lang="en-US" b="1" dirty="0" smtClean="0"/>
              <a:t>vid </a:t>
            </a:r>
            <a:r>
              <a:rPr lang="en-US" b="1" dirty="0" err="1" smtClean="0"/>
              <a:t>validering</a:t>
            </a:r>
            <a:r>
              <a:rPr lang="en-US" b="1" dirty="0" smtClean="0"/>
              <a:t> </a:t>
            </a:r>
            <a:r>
              <a:rPr lang="en-US" b="1" dirty="0" err="1"/>
              <a:t>för</a:t>
            </a:r>
            <a:r>
              <a:rPr lang="en-US" b="1" dirty="0"/>
              <a:t> </a:t>
            </a:r>
            <a:r>
              <a:rPr lang="en-US" b="1" dirty="0" err="1"/>
              <a:t>tillgodoräknande</a:t>
            </a:r>
            <a:r>
              <a:rPr lang="en-US" b="1" dirty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kurser</a:t>
            </a:r>
            <a:r>
              <a:rPr lang="en-US" b="1" dirty="0" smtClean="0"/>
              <a:t> </a:t>
            </a:r>
            <a:r>
              <a:rPr lang="en-US" b="1" dirty="0" err="1" smtClean="0"/>
              <a:t>inom</a:t>
            </a:r>
            <a:r>
              <a:rPr lang="en-US" b="1" dirty="0" smtClean="0"/>
              <a:t> </a:t>
            </a:r>
            <a:r>
              <a:rPr lang="en-US" b="1" dirty="0" err="1" smtClean="0"/>
              <a:t>Lärarlyftet</a:t>
            </a:r>
            <a:r>
              <a:rPr lang="en-US" b="1" dirty="0" smtClean="0"/>
              <a:t> II </a:t>
            </a:r>
            <a:r>
              <a:rPr lang="en-US" dirty="0" smtClean="0"/>
              <a:t>(LL II).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gäller</a:t>
            </a:r>
            <a:r>
              <a:rPr lang="en-US" dirty="0" smtClean="0"/>
              <a:t> </a:t>
            </a:r>
            <a:r>
              <a:rPr lang="en-US" dirty="0" err="1" smtClean="0"/>
              <a:t>alltså</a:t>
            </a:r>
            <a:r>
              <a:rPr lang="en-US" dirty="0" smtClean="0"/>
              <a:t> </a:t>
            </a:r>
            <a:r>
              <a:rPr lang="en-US" dirty="0" err="1" smtClean="0"/>
              <a:t>lärare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/>
              <a:t>omfattas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övergångsbestämmelserna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behörighetsförordningen</a:t>
            </a:r>
            <a:r>
              <a:rPr lang="en-US" dirty="0"/>
              <a:t> (SFS 2011:326) </a:t>
            </a:r>
            <a:r>
              <a:rPr lang="en-US" dirty="0" err="1"/>
              <a:t>kap</a:t>
            </a:r>
            <a:r>
              <a:rPr lang="en-US" dirty="0"/>
              <a:t> 4 </a:t>
            </a:r>
            <a:r>
              <a:rPr lang="en-US" dirty="0" err="1"/>
              <a:t>punkt</a:t>
            </a:r>
            <a:r>
              <a:rPr lang="en-US" dirty="0"/>
              <a:t> </a:t>
            </a:r>
            <a:r>
              <a:rPr lang="en-US" dirty="0" smtClean="0"/>
              <a:t>9)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Validering</a:t>
            </a:r>
            <a:endParaRPr lang="en-US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" y="1412776"/>
            <a:ext cx="7785100" cy="3668018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2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Målgrupp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 smtClean="0"/>
              <a:t>validering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behörighet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tillgodoräknande</a:t>
            </a:r>
            <a:r>
              <a:rPr lang="en-US" dirty="0" smtClean="0"/>
              <a:t>) :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340768"/>
            <a:ext cx="7948800" cy="4316400"/>
          </a:xfrm>
        </p:spPr>
        <p:txBody>
          <a:bodyPr>
            <a:noAutofit/>
          </a:bodyPr>
          <a:lstStyle/>
          <a:p>
            <a:r>
              <a:rPr lang="en-US" b="1" dirty="0" err="1"/>
              <a:t>L</a:t>
            </a:r>
            <a:r>
              <a:rPr lang="en-US" b="1" dirty="0" err="1" smtClean="0"/>
              <a:t>ärare</a:t>
            </a:r>
            <a:r>
              <a:rPr lang="en-US" b="1" dirty="0" smtClean="0"/>
              <a:t> </a:t>
            </a:r>
            <a:r>
              <a:rPr lang="en-US" b="1" dirty="0"/>
              <a:t>med </a:t>
            </a:r>
            <a:r>
              <a:rPr lang="en-US" b="1" dirty="0" smtClean="0"/>
              <a:t>legitimation</a:t>
            </a:r>
            <a:r>
              <a:rPr lang="en-US" dirty="0"/>
              <a:t> </a:t>
            </a:r>
            <a:r>
              <a:rPr lang="en-US" b="1" dirty="0" err="1" smtClean="0"/>
              <a:t>som</a:t>
            </a:r>
            <a:r>
              <a:rPr lang="en-US" b="1" dirty="0" smtClean="0"/>
              <a:t> </a:t>
            </a:r>
            <a:r>
              <a:rPr lang="en-US" b="1" dirty="0" err="1"/>
              <a:t>önskar</a:t>
            </a:r>
            <a:r>
              <a:rPr lang="en-US" b="1" dirty="0"/>
              <a:t> </a:t>
            </a:r>
            <a:r>
              <a:rPr lang="en-US" b="1" dirty="0" err="1" smtClean="0"/>
              <a:t>ytterligare</a:t>
            </a:r>
            <a:r>
              <a:rPr lang="en-US" b="1" dirty="0" smtClean="0"/>
              <a:t> </a:t>
            </a:r>
            <a:r>
              <a:rPr lang="en-US" b="1" dirty="0" err="1" smtClean="0"/>
              <a:t>ämnesbehörighet</a:t>
            </a:r>
            <a:r>
              <a:rPr lang="en-US" dirty="0"/>
              <a:t>,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omfattas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övergångsbestämmelserna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behörighetsförordningen</a:t>
            </a:r>
            <a:r>
              <a:rPr lang="en-US" dirty="0"/>
              <a:t> (SFS 2011:326) </a:t>
            </a:r>
            <a:r>
              <a:rPr lang="en-US" dirty="0" err="1"/>
              <a:t>kap</a:t>
            </a:r>
            <a:r>
              <a:rPr lang="en-US" dirty="0"/>
              <a:t> 4 </a:t>
            </a:r>
            <a:r>
              <a:rPr lang="en-US" dirty="0" err="1"/>
              <a:t>punkt</a:t>
            </a:r>
            <a:r>
              <a:rPr lang="en-US" dirty="0"/>
              <a:t> </a:t>
            </a:r>
            <a:r>
              <a:rPr lang="en-US" dirty="0" smtClean="0"/>
              <a:t>9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 err="1" smtClean="0"/>
              <a:t>dvs</a:t>
            </a:r>
            <a:r>
              <a:rPr lang="en-US" sz="1800" dirty="0" smtClean="0"/>
              <a:t> </a:t>
            </a:r>
            <a:r>
              <a:rPr lang="en-US" sz="1800" b="1" i="1" dirty="0" err="1" smtClean="0"/>
              <a:t>inte</a:t>
            </a:r>
            <a:r>
              <a:rPr lang="en-US" sz="1800" b="1" i="1" dirty="0" smtClean="0"/>
              <a:t> </a:t>
            </a:r>
            <a:r>
              <a:rPr lang="en-US" sz="1800" dirty="0" err="1"/>
              <a:t>har</a:t>
            </a:r>
            <a:r>
              <a:rPr lang="en-US" sz="1800" b="1" i="1" dirty="0" smtClean="0"/>
              <a:t> </a:t>
            </a:r>
            <a:r>
              <a:rPr lang="en-US" sz="1800" dirty="0" err="1" smtClean="0"/>
              <a:t>undervisat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ett</a:t>
            </a:r>
            <a:r>
              <a:rPr lang="en-US" sz="1800" dirty="0" smtClean="0"/>
              <a:t> </a:t>
            </a:r>
            <a:r>
              <a:rPr lang="en-US" sz="1800" dirty="0" err="1" smtClean="0"/>
              <a:t>ämne</a:t>
            </a:r>
            <a:r>
              <a:rPr lang="en-US" sz="1800" dirty="0" smtClean="0"/>
              <a:t>/</a:t>
            </a:r>
            <a:r>
              <a:rPr lang="en-US" sz="1800" dirty="0" err="1" smtClean="0"/>
              <a:t>ämnesområde</a:t>
            </a:r>
            <a:r>
              <a:rPr lang="en-US" sz="1800" dirty="0" smtClean="0"/>
              <a:t> </a:t>
            </a:r>
            <a:r>
              <a:rPr lang="en-US" sz="1800" dirty="0" err="1" smtClean="0"/>
              <a:t>sammanlagt</a:t>
            </a:r>
            <a:r>
              <a:rPr lang="en-US" sz="1800" dirty="0" smtClean="0"/>
              <a:t> 8 </a:t>
            </a:r>
            <a:r>
              <a:rPr lang="en-US" sz="1800" dirty="0" err="1" smtClean="0"/>
              <a:t>läsår</a:t>
            </a:r>
            <a:r>
              <a:rPr lang="en-US" sz="1800" dirty="0" smtClean="0"/>
              <a:t> </a:t>
            </a:r>
            <a:r>
              <a:rPr lang="en-US" sz="1800" dirty="0" err="1" smtClean="0"/>
              <a:t>motsvarande</a:t>
            </a:r>
            <a:r>
              <a:rPr lang="en-US" sz="1800" dirty="0" smtClean="0"/>
              <a:t> </a:t>
            </a:r>
            <a:r>
              <a:rPr lang="en-US" sz="1800" dirty="0" err="1" smtClean="0"/>
              <a:t>heltidsstudier</a:t>
            </a:r>
            <a:r>
              <a:rPr lang="en-US" sz="1800" dirty="0" smtClean="0"/>
              <a:t> </a:t>
            </a:r>
            <a:r>
              <a:rPr lang="en-US" sz="1800" dirty="0" err="1" smtClean="0"/>
              <a:t>för</a:t>
            </a:r>
            <a:r>
              <a:rPr lang="en-US" sz="1800" dirty="0" smtClean="0"/>
              <a:t> </a:t>
            </a:r>
            <a:r>
              <a:rPr lang="en-US" sz="1800" dirty="0" err="1" smtClean="0"/>
              <a:t>eleverna</a:t>
            </a:r>
            <a:r>
              <a:rPr lang="en-US" sz="1800" dirty="0"/>
              <a:t> under de 15 </a:t>
            </a:r>
            <a:r>
              <a:rPr lang="en-US" sz="1800" dirty="0" err="1"/>
              <a:t>senaste</a:t>
            </a:r>
            <a:r>
              <a:rPr lang="en-US" sz="1800" dirty="0"/>
              <a:t> </a:t>
            </a:r>
            <a:r>
              <a:rPr lang="en-US" sz="1800" dirty="0" err="1" smtClean="0"/>
              <a:t>åren</a:t>
            </a:r>
            <a:r>
              <a:rPr lang="en-US" sz="1800" dirty="0" smtClean="0"/>
              <a:t>, </a:t>
            </a:r>
          </a:p>
          <a:p>
            <a:pPr marL="0" indent="0">
              <a:buNone/>
            </a:pPr>
            <a:r>
              <a:rPr lang="en-US" sz="1800" dirty="0" err="1" smtClean="0"/>
              <a:t>eller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inte</a:t>
            </a:r>
            <a:r>
              <a:rPr lang="en-US" sz="1800" b="1" i="1" dirty="0" smtClean="0"/>
              <a:t> </a:t>
            </a:r>
            <a:r>
              <a:rPr lang="sv-SE" sz="1800" dirty="0" smtClean="0"/>
              <a:t>är </a:t>
            </a:r>
            <a:r>
              <a:rPr lang="sv-SE" sz="1800" dirty="0"/>
              <a:t>född senast den 1 juli </a:t>
            </a:r>
            <a:r>
              <a:rPr lang="sv-SE" sz="1800" dirty="0" smtClean="0"/>
              <a:t>1958 och har undervisat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ett</a:t>
            </a:r>
            <a:r>
              <a:rPr lang="en-US" sz="1800" dirty="0"/>
              <a:t> </a:t>
            </a:r>
            <a:r>
              <a:rPr lang="en-US" sz="1800" dirty="0" err="1" smtClean="0"/>
              <a:t>ämne</a:t>
            </a:r>
            <a:r>
              <a:rPr lang="en-US" sz="1800" dirty="0" smtClean="0"/>
              <a:t>/</a:t>
            </a:r>
            <a:r>
              <a:rPr lang="en-US" sz="1800" dirty="0" err="1" smtClean="0"/>
              <a:t>ämnesområde</a:t>
            </a:r>
            <a:r>
              <a:rPr lang="en-US" sz="1800" dirty="0" smtClean="0"/>
              <a:t> </a:t>
            </a:r>
            <a:r>
              <a:rPr lang="en-US" sz="1800" dirty="0" err="1"/>
              <a:t>sammanlagt</a:t>
            </a:r>
            <a:r>
              <a:rPr lang="en-US" sz="1800" dirty="0"/>
              <a:t> </a:t>
            </a:r>
            <a:r>
              <a:rPr lang="sv-SE" sz="1800" dirty="0" smtClean="0"/>
              <a:t>sammanlagt fyra </a:t>
            </a:r>
            <a:r>
              <a:rPr lang="sv-SE" sz="1800" dirty="0"/>
              <a:t>läsår </a:t>
            </a:r>
            <a:r>
              <a:rPr lang="en-US" sz="1800" dirty="0" err="1" smtClean="0"/>
              <a:t>motsvarande</a:t>
            </a:r>
            <a:r>
              <a:rPr lang="en-US" sz="1800" dirty="0" smtClean="0"/>
              <a:t> </a:t>
            </a:r>
            <a:r>
              <a:rPr lang="en-US" sz="1800" dirty="0" err="1"/>
              <a:t>heltidsstudier</a:t>
            </a:r>
            <a:r>
              <a:rPr lang="en-US" sz="1800" dirty="0"/>
              <a:t> </a:t>
            </a:r>
            <a:r>
              <a:rPr lang="en-US" sz="1800" dirty="0" err="1"/>
              <a:t>för</a:t>
            </a:r>
            <a:r>
              <a:rPr lang="en-US" sz="1800" dirty="0"/>
              <a:t> </a:t>
            </a:r>
            <a:r>
              <a:rPr lang="en-US" sz="1800" dirty="0" err="1"/>
              <a:t>eleverna</a:t>
            </a:r>
            <a:r>
              <a:rPr lang="en-US" sz="1800" dirty="0"/>
              <a:t> under de 15 </a:t>
            </a:r>
            <a:r>
              <a:rPr lang="en-US" sz="1800" dirty="0" err="1"/>
              <a:t>senaste</a:t>
            </a:r>
            <a:r>
              <a:rPr lang="en-US" sz="1800" dirty="0"/>
              <a:t> </a:t>
            </a:r>
            <a:r>
              <a:rPr lang="en-US" sz="1800" dirty="0" err="1"/>
              <a:t>åren</a:t>
            </a: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868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Valideringsprojektet</a:t>
            </a:r>
            <a:r>
              <a:rPr lang="en-US" sz="2400" dirty="0" smtClean="0"/>
              <a:t>, </a:t>
            </a:r>
            <a:r>
              <a:rPr lang="en-US" sz="2400" dirty="0" err="1" smtClean="0"/>
              <a:t>nuläge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Arbetsgrupp av sakkunniga</a:t>
            </a:r>
          </a:p>
          <a:p>
            <a:r>
              <a:rPr lang="sv-SE" dirty="0" smtClean="0"/>
              <a:t>Forskningsanknytning</a:t>
            </a:r>
          </a:p>
          <a:p>
            <a:r>
              <a:rPr lang="sv-SE" dirty="0" smtClean="0"/>
              <a:t>(Vetenskapligt råd)</a:t>
            </a:r>
          </a:p>
          <a:p>
            <a:r>
              <a:rPr lang="sv-SE" dirty="0" smtClean="0"/>
              <a:t>Informations-och Kommunikationsteknikstöd</a:t>
            </a:r>
          </a:p>
          <a:p>
            <a:r>
              <a:rPr lang="sv-SE" dirty="0" smtClean="0"/>
              <a:t>Kompetensutvecklingsinsatser </a:t>
            </a:r>
          </a:p>
          <a:p>
            <a:r>
              <a:rPr lang="sv-SE" dirty="0" smtClean="0"/>
              <a:t>Kriterier för valideringen:</a:t>
            </a:r>
          </a:p>
          <a:p>
            <a:pPr marL="0" indent="0">
              <a:buNone/>
            </a:pPr>
            <a:r>
              <a:rPr lang="sv-SE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822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948800" cy="1512168"/>
          </a:xfrm>
        </p:spPr>
        <p:txBody>
          <a:bodyPr>
            <a:normAutofit/>
          </a:bodyPr>
          <a:lstStyle/>
          <a:p>
            <a:r>
              <a:rPr lang="en-US" sz="2300" dirty="0" err="1"/>
              <a:t>Valideringsprojektets</a:t>
            </a:r>
            <a:r>
              <a:rPr lang="en-US" sz="2300" dirty="0"/>
              <a:t> </a:t>
            </a:r>
            <a:r>
              <a:rPr lang="en-US" sz="2300" dirty="0" err="1"/>
              <a:t>kriterier</a:t>
            </a:r>
            <a:r>
              <a:rPr lang="en-US" sz="2300" dirty="0"/>
              <a:t> </a:t>
            </a:r>
            <a:r>
              <a:rPr lang="en-US" sz="2300" dirty="0" err="1"/>
              <a:t>för</a:t>
            </a:r>
            <a:r>
              <a:rPr lang="en-US" sz="2300" dirty="0"/>
              <a:t> </a:t>
            </a:r>
            <a:r>
              <a:rPr lang="en-US" sz="2300" dirty="0" err="1"/>
              <a:t>validering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1800" dirty="0"/>
              <a:t>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700808"/>
            <a:ext cx="7948800" cy="4358040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Valideringen</a:t>
            </a:r>
            <a:r>
              <a:rPr lang="en-US" dirty="0"/>
              <a:t> </a:t>
            </a:r>
            <a:r>
              <a:rPr lang="en-US" dirty="0" err="1"/>
              <a:t>sker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individens</a:t>
            </a:r>
            <a:r>
              <a:rPr lang="en-US" dirty="0"/>
              <a:t> </a:t>
            </a:r>
            <a:r>
              <a:rPr lang="en-US" dirty="0" err="1"/>
              <a:t>ansökan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utgår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dennes</a:t>
            </a:r>
            <a:r>
              <a:rPr lang="en-US" dirty="0"/>
              <a:t> </a:t>
            </a:r>
            <a:r>
              <a:rPr lang="en-US" dirty="0" err="1"/>
              <a:t>behov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förutsättningar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err="1"/>
              <a:t>Valideringen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uttalat</a:t>
            </a:r>
            <a:r>
              <a:rPr lang="en-US" dirty="0"/>
              <a:t> </a:t>
            </a:r>
            <a:r>
              <a:rPr lang="en-US" dirty="0" err="1"/>
              <a:t>syfte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individen</a:t>
            </a:r>
            <a:r>
              <a:rPr lang="en-US" dirty="0"/>
              <a:t>, </a:t>
            </a:r>
            <a:r>
              <a:rPr lang="en-US" dirty="0" err="1"/>
              <a:t>tillgodoräknande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utbildning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LLII,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dokumenteras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sådant</a:t>
            </a:r>
            <a:r>
              <a:rPr lang="en-US" dirty="0"/>
              <a:t> </a:t>
            </a:r>
            <a:r>
              <a:rPr lang="en-US" dirty="0" err="1"/>
              <a:t>sätt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möjliggör</a:t>
            </a:r>
            <a:r>
              <a:rPr lang="en-US" dirty="0"/>
              <a:t> </a:t>
            </a:r>
            <a:r>
              <a:rPr lang="en-US" dirty="0" err="1"/>
              <a:t>uppföljning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utvärdering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Valideringen</a:t>
            </a:r>
            <a:r>
              <a:rPr lang="en-US" dirty="0" smtClean="0"/>
              <a:t> </a:t>
            </a:r>
            <a:r>
              <a:rPr lang="en-US" dirty="0" err="1"/>
              <a:t>utgörs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kartläggning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bedömning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kunskaper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färdigheter</a:t>
            </a:r>
            <a:r>
              <a:rPr lang="en-US" dirty="0" smtClean="0"/>
              <a:t>. </a:t>
            </a:r>
            <a:endParaRPr lang="en-US" dirty="0"/>
          </a:p>
          <a:p>
            <a:pPr lvl="0"/>
            <a:endParaRPr lang="en-US" sz="18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5839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-45719"/>
            <a:ext cx="7948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88640"/>
            <a:ext cx="7948800" cy="5832648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sz="2400" dirty="0" err="1"/>
              <a:t>Bedömningen</a:t>
            </a:r>
            <a:r>
              <a:rPr lang="en-US" sz="2400" dirty="0"/>
              <a:t> </a:t>
            </a:r>
            <a:r>
              <a:rPr lang="en-US" sz="2400" dirty="0" err="1"/>
              <a:t>av</a:t>
            </a:r>
            <a:r>
              <a:rPr lang="en-US" sz="2400" dirty="0"/>
              <a:t> </a:t>
            </a:r>
            <a:r>
              <a:rPr lang="en-US" sz="2400" dirty="0" err="1"/>
              <a:t>kunskaper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färdigheter</a:t>
            </a:r>
            <a:r>
              <a:rPr lang="en-US" sz="2400" dirty="0"/>
              <a:t> tar sin </a:t>
            </a:r>
            <a:r>
              <a:rPr lang="en-US" sz="2400" dirty="0" err="1"/>
              <a:t>utgångspunkt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kursens</a:t>
            </a:r>
            <a:r>
              <a:rPr lang="en-US" sz="2400" dirty="0"/>
              <a:t> </a:t>
            </a:r>
            <a:r>
              <a:rPr lang="en-US" sz="2400" dirty="0" err="1"/>
              <a:t>lärandemål</a:t>
            </a:r>
            <a:r>
              <a:rPr lang="en-US" sz="2400" dirty="0"/>
              <a:t> </a:t>
            </a:r>
            <a:r>
              <a:rPr lang="en-US" sz="2400" dirty="0" err="1"/>
              <a:t>uttryckta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form </a:t>
            </a:r>
            <a:r>
              <a:rPr lang="en-US" sz="2400" dirty="0" err="1"/>
              <a:t>av</a:t>
            </a:r>
            <a:r>
              <a:rPr lang="en-US" sz="2400" dirty="0"/>
              <a:t> </a:t>
            </a:r>
            <a:r>
              <a:rPr lang="en-US" sz="2400" dirty="0" err="1"/>
              <a:t>läranderesultat</a:t>
            </a:r>
            <a:r>
              <a:rPr lang="en-US" sz="2400" dirty="0"/>
              <a:t>, </a:t>
            </a:r>
            <a:r>
              <a:rPr lang="en-US" sz="2400" dirty="0" err="1"/>
              <a:t>vilka</a:t>
            </a:r>
            <a:r>
              <a:rPr lang="en-US" sz="2400" dirty="0"/>
              <a:t> </a:t>
            </a:r>
            <a:r>
              <a:rPr lang="en-US" sz="2400" dirty="0" err="1"/>
              <a:t>relateras</a:t>
            </a:r>
            <a:r>
              <a:rPr lang="en-US" sz="2400" dirty="0"/>
              <a:t> till </a:t>
            </a:r>
            <a:r>
              <a:rPr lang="en-US" sz="2400" dirty="0" err="1"/>
              <a:t>individens</a:t>
            </a:r>
            <a:r>
              <a:rPr lang="en-US" sz="2400" dirty="0"/>
              <a:t> </a:t>
            </a:r>
            <a:r>
              <a:rPr lang="en-US" sz="2400" dirty="0" err="1"/>
              <a:t>reella</a:t>
            </a:r>
            <a:r>
              <a:rPr lang="en-US" sz="2400" dirty="0"/>
              <a:t> </a:t>
            </a:r>
            <a:r>
              <a:rPr lang="en-US" sz="2400" dirty="0" err="1"/>
              <a:t>kompetens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r>
              <a:rPr lang="en-US" sz="2400" dirty="0" err="1"/>
              <a:t>Respektive</a:t>
            </a:r>
            <a:r>
              <a:rPr lang="en-US" sz="2400" dirty="0"/>
              <a:t> </a:t>
            </a:r>
            <a:r>
              <a:rPr lang="en-US" sz="2400" dirty="0" err="1"/>
              <a:t>lärosäte</a:t>
            </a:r>
            <a:r>
              <a:rPr lang="en-US" sz="2400" dirty="0"/>
              <a:t> </a:t>
            </a:r>
            <a:r>
              <a:rPr lang="en-US" sz="2400" dirty="0" err="1"/>
              <a:t>ansvarar</a:t>
            </a:r>
            <a:r>
              <a:rPr lang="en-US" sz="2400" dirty="0"/>
              <a:t> </a:t>
            </a:r>
            <a:r>
              <a:rPr lang="en-US" sz="2400" dirty="0" err="1"/>
              <a:t>för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kursens</a:t>
            </a:r>
            <a:r>
              <a:rPr lang="en-US" sz="2400" dirty="0"/>
              <a:t> </a:t>
            </a:r>
            <a:r>
              <a:rPr lang="en-US" sz="2400" dirty="0" err="1"/>
              <a:t>lärandemål</a:t>
            </a:r>
            <a:r>
              <a:rPr lang="en-US" sz="2400" dirty="0"/>
              <a:t> </a:t>
            </a:r>
            <a:r>
              <a:rPr lang="en-US" sz="2400" dirty="0" err="1"/>
              <a:t>är</a:t>
            </a:r>
            <a:r>
              <a:rPr lang="en-US" sz="2400" dirty="0"/>
              <a:t> </a:t>
            </a:r>
            <a:r>
              <a:rPr lang="en-US" sz="2400" dirty="0" err="1"/>
              <a:t>uttryckta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form </a:t>
            </a:r>
            <a:r>
              <a:rPr lang="en-US" sz="2400" dirty="0" err="1"/>
              <a:t>av</a:t>
            </a:r>
            <a:r>
              <a:rPr lang="en-US" sz="2400" dirty="0"/>
              <a:t> </a:t>
            </a:r>
            <a:r>
              <a:rPr lang="en-US" sz="2400" dirty="0" err="1"/>
              <a:t>läranderesultat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är</a:t>
            </a:r>
            <a:r>
              <a:rPr lang="en-US" sz="2400" dirty="0"/>
              <a:t> </a:t>
            </a:r>
            <a:r>
              <a:rPr lang="en-US" sz="2400" dirty="0" err="1"/>
              <a:t>kvalitetssäkrade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Former </a:t>
            </a:r>
            <a:r>
              <a:rPr lang="en-US" sz="2400" dirty="0" err="1"/>
              <a:t>finns</a:t>
            </a:r>
            <a:r>
              <a:rPr lang="en-US" sz="2400" dirty="0"/>
              <a:t> </a:t>
            </a:r>
            <a:r>
              <a:rPr lang="en-US" sz="2400" dirty="0" err="1"/>
              <a:t>för</a:t>
            </a:r>
            <a:r>
              <a:rPr lang="en-US" sz="2400" dirty="0"/>
              <a:t> </a:t>
            </a:r>
            <a:r>
              <a:rPr lang="en-US" sz="2400" dirty="0" err="1"/>
              <a:t>kartläggning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bedömning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dessa</a:t>
            </a:r>
            <a:r>
              <a:rPr lang="en-US" sz="2400" dirty="0"/>
              <a:t> former </a:t>
            </a:r>
            <a:r>
              <a:rPr lang="en-US" sz="2400" dirty="0" err="1"/>
              <a:t>är</a:t>
            </a:r>
            <a:r>
              <a:rPr lang="en-US" sz="2400" dirty="0"/>
              <a:t> </a:t>
            </a:r>
            <a:r>
              <a:rPr lang="en-US" sz="2400" dirty="0" err="1"/>
              <a:t>relevanta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tillförlitliga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förhållande</a:t>
            </a:r>
            <a:r>
              <a:rPr lang="en-US" sz="2400" dirty="0"/>
              <a:t> till </a:t>
            </a:r>
            <a:r>
              <a:rPr lang="en-US" sz="2400" dirty="0" err="1"/>
              <a:t>syftet</a:t>
            </a:r>
            <a:r>
              <a:rPr lang="en-US" sz="2400" dirty="0"/>
              <a:t> med </a:t>
            </a:r>
            <a:r>
              <a:rPr lang="en-US" sz="2400" dirty="0" err="1"/>
              <a:t>valideringen</a:t>
            </a:r>
            <a:r>
              <a:rPr lang="en-US" sz="2400" dirty="0"/>
              <a:t> </a:t>
            </a:r>
            <a:r>
              <a:rPr lang="en-US" sz="2400" dirty="0" err="1"/>
              <a:t>samt</a:t>
            </a:r>
            <a:r>
              <a:rPr lang="en-US" sz="2400" dirty="0"/>
              <a:t> de </a:t>
            </a:r>
            <a:r>
              <a:rPr lang="en-US" sz="2400" dirty="0" err="1"/>
              <a:t>kunskaper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färdigheter</a:t>
            </a:r>
            <a:r>
              <a:rPr lang="en-US" sz="2400" dirty="0"/>
              <a:t> </a:t>
            </a:r>
            <a:r>
              <a:rPr lang="en-US" sz="2400" dirty="0" err="1"/>
              <a:t>som</a:t>
            </a:r>
            <a:r>
              <a:rPr lang="en-US" sz="2400" dirty="0"/>
              <a:t> </a:t>
            </a:r>
            <a:r>
              <a:rPr lang="en-US" sz="2400" dirty="0" err="1"/>
              <a:t>ska</a:t>
            </a:r>
            <a:r>
              <a:rPr lang="en-US" sz="2400" dirty="0"/>
              <a:t> </a:t>
            </a:r>
            <a:r>
              <a:rPr lang="en-US" sz="2400" dirty="0" err="1"/>
              <a:t>kartläggas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bedömas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UllaKarin Sundqvist Nilsson, Områdeskansliet för humaniora,  juridik och samhällsvetenskap 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7206630"/>
      </p:ext>
    </p:extLst>
  </p:cSld>
  <p:clrMapOvr>
    <a:masterClrMapping/>
  </p:clrMapOvr>
</p:sld>
</file>

<file path=ppt/theme/theme1.xml><?xml version="1.0" encoding="utf-8"?>
<a:theme xmlns:a="http://schemas.openxmlformats.org/drawingml/2006/main" name="SU_Powerpoint_template_research_english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 Reseach Crowns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U Reseach Olive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SU_Powerpoint_template_research_english</Template>
  <TotalTime>0</TotalTime>
  <Words>660</Words>
  <Application>Microsoft Office PowerPoint</Application>
  <PresentationFormat>Bildspel på skärmen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SU_Powerpoint_template_research_english</vt:lpstr>
      <vt:lpstr>SU Reseach Crowns</vt:lpstr>
      <vt:lpstr>SU Reseach Olive</vt:lpstr>
      <vt:lpstr>   Valideringsprojektet 2013-2015 </vt:lpstr>
      <vt:lpstr>Valideringsprojektet (2013) 2014-2015</vt:lpstr>
      <vt:lpstr> Uppdrag: </vt:lpstr>
      <vt:lpstr>Effektmål (att uppnå med projektet):</vt:lpstr>
      <vt:lpstr>Validering</vt:lpstr>
      <vt:lpstr>Målgrupp för validering för behörighet (tillgodoräknande) :</vt:lpstr>
      <vt:lpstr>Valideringsprojektet, nuläge:</vt:lpstr>
      <vt:lpstr>Valideringsprojektets kriterier för validering  </vt:lpstr>
      <vt:lpstr>PowerPoint-presentation</vt:lpstr>
      <vt:lpstr>Samverkan/likvärdighet:</vt:lpstr>
      <vt:lpstr>Varför ”nationella former” för kartläggning och bedömning? </vt:lpstr>
      <vt:lpstr>”Validering för behörighet (tillgodoräknande)”:</vt:lpstr>
      <vt:lpstr>PowerPoint-presentation</vt:lpstr>
      <vt:lpstr>Att diskutera: </vt:lpstr>
      <vt:lpstr>Kontaktuppgifter:</vt:lpstr>
      <vt:lpstr>Tack för uppmärksamheten!</vt:lpstr>
    </vt:vector>
  </TitlesOfParts>
  <Company>Stockholms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ulsun</dc:creator>
  <cp:lastModifiedBy>Ylva Sundmark</cp:lastModifiedBy>
  <cp:revision>236</cp:revision>
  <cp:lastPrinted>2014-03-12T07:19:55Z</cp:lastPrinted>
  <dcterms:created xsi:type="dcterms:W3CDTF">2014-03-10T14:33:41Z</dcterms:created>
  <dcterms:modified xsi:type="dcterms:W3CDTF">2014-10-02T06:57:33Z</dcterms:modified>
</cp:coreProperties>
</file>