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32"/>
  </p:notesMasterIdLst>
  <p:handoutMasterIdLst>
    <p:handoutMasterId r:id="rId33"/>
  </p:handoutMasterIdLst>
  <p:sldIdLst>
    <p:sldId id="256" r:id="rId8"/>
    <p:sldId id="293" r:id="rId9"/>
    <p:sldId id="263" r:id="rId10"/>
    <p:sldId id="313" r:id="rId11"/>
    <p:sldId id="314" r:id="rId12"/>
    <p:sldId id="289" r:id="rId13"/>
    <p:sldId id="288" r:id="rId14"/>
    <p:sldId id="344" r:id="rId15"/>
    <p:sldId id="338" r:id="rId16"/>
    <p:sldId id="339" r:id="rId17"/>
    <p:sldId id="336" r:id="rId18"/>
    <p:sldId id="345" r:id="rId19"/>
    <p:sldId id="346" r:id="rId20"/>
    <p:sldId id="347" r:id="rId21"/>
    <p:sldId id="348" r:id="rId22"/>
    <p:sldId id="341" r:id="rId23"/>
    <p:sldId id="334" r:id="rId24"/>
    <p:sldId id="335" r:id="rId25"/>
    <p:sldId id="330" r:id="rId26"/>
    <p:sldId id="342" r:id="rId27"/>
    <p:sldId id="326" r:id="rId28"/>
    <p:sldId id="327" r:id="rId29"/>
    <p:sldId id="328" r:id="rId30"/>
    <p:sldId id="329" r:id="rId31"/>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38" autoAdjust="0"/>
    <p:restoredTop sz="94660"/>
  </p:normalViewPr>
  <p:slideViewPr>
    <p:cSldViewPr>
      <p:cViewPr varScale="1">
        <p:scale>
          <a:sx n="23" d="100"/>
          <a:sy n="23" d="100"/>
        </p:scale>
        <p:origin x="-1805"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1FE97D3E-46A1-4EA5-95AE-C06993B70CED}" type="datetimeFigureOut">
              <a:rPr lang="sv-SE" smtClean="0"/>
              <a:t>2015-01-14</a:t>
            </a:fld>
            <a:endParaRPr lang="sv-SE"/>
          </a:p>
        </p:txBody>
      </p:sp>
      <p:sp>
        <p:nvSpPr>
          <p:cNvPr id="4" name="Platshållare för sidfo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CCBD9B7A-8558-405B-80A2-2E81F2F03EA8}" type="slidenum">
              <a:rPr lang="sv-SE" smtClean="0"/>
              <a:t>‹#›</a:t>
            </a:fld>
            <a:endParaRPr lang="sv-SE"/>
          </a:p>
        </p:txBody>
      </p:sp>
    </p:spTree>
    <p:extLst>
      <p:ext uri="{BB962C8B-B14F-4D97-AF65-F5344CB8AC3E}">
        <p14:creationId xmlns:p14="http://schemas.microsoft.com/office/powerpoint/2010/main" val="146090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1D1B94A7-1555-41AB-AD2D-38B35A11DD40}" type="datetimeFigureOut">
              <a:rPr lang="sv-SE" smtClean="0"/>
              <a:t>2015-01-14</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EEA7D729-846C-462A-A9D1-AE929D7AE044}" type="slidenum">
              <a:rPr lang="sv-SE" smtClean="0"/>
              <a:t>‹#›</a:t>
            </a:fld>
            <a:endParaRPr lang="sv-SE"/>
          </a:p>
        </p:txBody>
      </p:sp>
    </p:spTree>
    <p:extLst>
      <p:ext uri="{BB962C8B-B14F-4D97-AF65-F5344CB8AC3E}">
        <p14:creationId xmlns:p14="http://schemas.microsoft.com/office/powerpoint/2010/main" val="357057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1</a:t>
            </a:fld>
            <a:endParaRPr lang="sv-SE"/>
          </a:p>
        </p:txBody>
      </p:sp>
    </p:spTree>
    <p:extLst>
      <p:ext uri="{BB962C8B-B14F-4D97-AF65-F5344CB8AC3E}">
        <p14:creationId xmlns:p14="http://schemas.microsoft.com/office/powerpoint/2010/main" val="645035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10</a:t>
            </a:fld>
            <a:endParaRPr lang="sv-SE"/>
          </a:p>
        </p:txBody>
      </p:sp>
    </p:spTree>
    <p:extLst>
      <p:ext uri="{BB962C8B-B14F-4D97-AF65-F5344CB8AC3E}">
        <p14:creationId xmlns:p14="http://schemas.microsoft.com/office/powerpoint/2010/main" val="3721884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11</a:t>
            </a:fld>
            <a:endParaRPr lang="sv-SE"/>
          </a:p>
        </p:txBody>
      </p:sp>
    </p:spTree>
    <p:extLst>
      <p:ext uri="{BB962C8B-B14F-4D97-AF65-F5344CB8AC3E}">
        <p14:creationId xmlns:p14="http://schemas.microsoft.com/office/powerpoint/2010/main" val="1550421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13</a:t>
            </a:fld>
            <a:endParaRPr lang="sv-SE"/>
          </a:p>
        </p:txBody>
      </p:sp>
    </p:spTree>
    <p:extLst>
      <p:ext uri="{BB962C8B-B14F-4D97-AF65-F5344CB8AC3E}">
        <p14:creationId xmlns:p14="http://schemas.microsoft.com/office/powerpoint/2010/main" val="3327584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14</a:t>
            </a:fld>
            <a:endParaRPr lang="sv-SE"/>
          </a:p>
        </p:txBody>
      </p:sp>
    </p:spTree>
    <p:extLst>
      <p:ext uri="{BB962C8B-B14F-4D97-AF65-F5344CB8AC3E}">
        <p14:creationId xmlns:p14="http://schemas.microsoft.com/office/powerpoint/2010/main" val="734127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15</a:t>
            </a:fld>
            <a:endParaRPr lang="sv-SE"/>
          </a:p>
        </p:txBody>
      </p:sp>
    </p:spTree>
    <p:extLst>
      <p:ext uri="{BB962C8B-B14F-4D97-AF65-F5344CB8AC3E}">
        <p14:creationId xmlns:p14="http://schemas.microsoft.com/office/powerpoint/2010/main" val="2632837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17</a:t>
            </a:fld>
            <a:endParaRPr lang="sv-SE"/>
          </a:p>
        </p:txBody>
      </p:sp>
    </p:spTree>
    <p:extLst>
      <p:ext uri="{BB962C8B-B14F-4D97-AF65-F5344CB8AC3E}">
        <p14:creationId xmlns:p14="http://schemas.microsoft.com/office/powerpoint/2010/main" val="2897449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18</a:t>
            </a:fld>
            <a:endParaRPr lang="sv-SE"/>
          </a:p>
        </p:txBody>
      </p:sp>
    </p:spTree>
    <p:extLst>
      <p:ext uri="{BB962C8B-B14F-4D97-AF65-F5344CB8AC3E}">
        <p14:creationId xmlns:p14="http://schemas.microsoft.com/office/powerpoint/2010/main" val="2812094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19</a:t>
            </a:fld>
            <a:endParaRPr lang="sv-SE"/>
          </a:p>
        </p:txBody>
      </p:sp>
    </p:spTree>
    <p:extLst>
      <p:ext uri="{BB962C8B-B14F-4D97-AF65-F5344CB8AC3E}">
        <p14:creationId xmlns:p14="http://schemas.microsoft.com/office/powerpoint/2010/main" val="824425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21</a:t>
            </a:fld>
            <a:endParaRPr lang="sv-SE"/>
          </a:p>
        </p:txBody>
      </p:sp>
    </p:spTree>
    <p:extLst>
      <p:ext uri="{BB962C8B-B14F-4D97-AF65-F5344CB8AC3E}">
        <p14:creationId xmlns:p14="http://schemas.microsoft.com/office/powerpoint/2010/main" val="1498897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22</a:t>
            </a:fld>
            <a:endParaRPr lang="sv-SE"/>
          </a:p>
        </p:txBody>
      </p:sp>
    </p:spTree>
    <p:extLst>
      <p:ext uri="{BB962C8B-B14F-4D97-AF65-F5344CB8AC3E}">
        <p14:creationId xmlns:p14="http://schemas.microsoft.com/office/powerpoint/2010/main" val="3098069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2</a:t>
            </a:fld>
            <a:endParaRPr lang="sv-SE"/>
          </a:p>
        </p:txBody>
      </p:sp>
    </p:spTree>
    <p:extLst>
      <p:ext uri="{BB962C8B-B14F-4D97-AF65-F5344CB8AC3E}">
        <p14:creationId xmlns:p14="http://schemas.microsoft.com/office/powerpoint/2010/main" val="1229873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23</a:t>
            </a:fld>
            <a:endParaRPr lang="sv-SE"/>
          </a:p>
        </p:txBody>
      </p:sp>
    </p:spTree>
    <p:extLst>
      <p:ext uri="{BB962C8B-B14F-4D97-AF65-F5344CB8AC3E}">
        <p14:creationId xmlns:p14="http://schemas.microsoft.com/office/powerpoint/2010/main" val="1222154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24</a:t>
            </a:fld>
            <a:endParaRPr lang="sv-SE"/>
          </a:p>
        </p:txBody>
      </p:sp>
    </p:spTree>
    <p:extLst>
      <p:ext uri="{BB962C8B-B14F-4D97-AF65-F5344CB8AC3E}">
        <p14:creationId xmlns:p14="http://schemas.microsoft.com/office/powerpoint/2010/main" val="2458689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3</a:t>
            </a:fld>
            <a:endParaRPr lang="sv-SE"/>
          </a:p>
        </p:txBody>
      </p:sp>
    </p:spTree>
    <p:extLst>
      <p:ext uri="{BB962C8B-B14F-4D97-AF65-F5344CB8AC3E}">
        <p14:creationId xmlns:p14="http://schemas.microsoft.com/office/powerpoint/2010/main" val="1279720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4</a:t>
            </a:fld>
            <a:endParaRPr lang="sv-SE"/>
          </a:p>
        </p:txBody>
      </p:sp>
    </p:spTree>
    <p:extLst>
      <p:ext uri="{BB962C8B-B14F-4D97-AF65-F5344CB8AC3E}">
        <p14:creationId xmlns:p14="http://schemas.microsoft.com/office/powerpoint/2010/main" val="180338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5</a:t>
            </a:fld>
            <a:endParaRPr lang="sv-SE"/>
          </a:p>
        </p:txBody>
      </p:sp>
    </p:spTree>
    <p:extLst>
      <p:ext uri="{BB962C8B-B14F-4D97-AF65-F5344CB8AC3E}">
        <p14:creationId xmlns:p14="http://schemas.microsoft.com/office/powerpoint/2010/main" val="95837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6</a:t>
            </a:fld>
            <a:endParaRPr lang="sv-SE"/>
          </a:p>
        </p:txBody>
      </p:sp>
    </p:spTree>
    <p:extLst>
      <p:ext uri="{BB962C8B-B14F-4D97-AF65-F5344CB8AC3E}">
        <p14:creationId xmlns:p14="http://schemas.microsoft.com/office/powerpoint/2010/main" val="3796166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7</a:t>
            </a:fld>
            <a:endParaRPr lang="sv-SE"/>
          </a:p>
        </p:txBody>
      </p:sp>
    </p:spTree>
    <p:extLst>
      <p:ext uri="{BB962C8B-B14F-4D97-AF65-F5344CB8AC3E}">
        <p14:creationId xmlns:p14="http://schemas.microsoft.com/office/powerpoint/2010/main" val="3226070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8</a:t>
            </a:fld>
            <a:endParaRPr lang="sv-SE"/>
          </a:p>
        </p:txBody>
      </p:sp>
    </p:spTree>
    <p:extLst>
      <p:ext uri="{BB962C8B-B14F-4D97-AF65-F5344CB8AC3E}">
        <p14:creationId xmlns:p14="http://schemas.microsoft.com/office/powerpoint/2010/main" val="1226641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EA7D729-846C-462A-A9D1-AE929D7AE044}" type="slidenum">
              <a:rPr lang="sv-SE" smtClean="0"/>
              <a:t>9</a:t>
            </a:fld>
            <a:endParaRPr lang="sv-SE"/>
          </a:p>
        </p:txBody>
      </p:sp>
    </p:spTree>
    <p:extLst>
      <p:ext uri="{BB962C8B-B14F-4D97-AF65-F5344CB8AC3E}">
        <p14:creationId xmlns:p14="http://schemas.microsoft.com/office/powerpoint/2010/main" val="207180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p>
            <a:r>
              <a:rPr lang="sv-SE" smtClean="0"/>
              <a:t>Klicka här för att ändra format</a:t>
            </a:r>
            <a:endParaRPr lang="sv-SE" dirty="0"/>
          </a:p>
        </p:txBody>
      </p:sp>
      <p:sp>
        <p:nvSpPr>
          <p:cNvPr id="3" name="Underrubrik 2"/>
          <p:cNvSpPr>
            <a:spLocks noGrp="1"/>
          </p:cNvSpPr>
          <p:nvPr>
            <p:ph type="subTitle" idx="1"/>
          </p:nvPr>
        </p:nvSpPr>
        <p:spPr>
          <a:xfrm>
            <a:off x="827088" y="3573016"/>
            <a:ext cx="5760000"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AF689A6F-DFD1-45F3-B42F-CEC4718D467F}" type="datetime1">
              <a:rPr lang="sv-SE" smtClean="0"/>
              <a:t>2015-01-14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8C3FE5F-1CD7-4463-B80E-5FB8DCD08C6D}" type="slidenum">
              <a:rPr lang="sv-SE" smtClean="0"/>
              <a:t>‹#›</a:t>
            </a:fld>
            <a:endParaRPr lang="sv-SE"/>
          </a:p>
        </p:txBody>
      </p:sp>
    </p:spTree>
    <p:extLst>
      <p:ext uri="{BB962C8B-B14F-4D97-AF65-F5344CB8AC3E}">
        <p14:creationId xmlns:p14="http://schemas.microsoft.com/office/powerpoint/2010/main" val="8345469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Rubrik och innehåll Blå/Vit logo">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055835B-5468-4033-91DD-EC2027EB9099}" type="datetime1">
              <a:rPr lang="sv-SE" smtClean="0"/>
              <a:t>2015-01-14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8C3FE5F-1CD7-4463-B80E-5FB8DCD08C6D}"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inrättande av ett skolforskningsinstitut</a:t>
            </a:r>
            <a:endParaRPr lang="sv-SE" sz="1000" b="1" dirty="0">
              <a:solidFill>
                <a:schemeClr val="bg1"/>
              </a:solidFill>
            </a:endParaRPr>
          </a:p>
        </p:txBody>
      </p:sp>
    </p:spTree>
    <p:extLst>
      <p:ext uri="{BB962C8B-B14F-4D97-AF65-F5344CB8AC3E}">
        <p14:creationId xmlns:p14="http://schemas.microsoft.com/office/powerpoint/2010/main" val="21374457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Tom Blå/Vit logo">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4C9829D-8DC9-4AF0-B063-54877167E67A}" type="datetime1">
              <a:rPr lang="sv-SE" smtClean="0"/>
              <a:t>2015-01-14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8C3FE5F-1CD7-4463-B80E-5FB8DCD08C6D}" type="slidenum">
              <a:rPr lang="sv-SE" smtClean="0"/>
              <a:t>‹#›</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7"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inrättande av ett skolforskningsinstitut</a:t>
            </a:r>
            <a:endParaRPr lang="sv-SE" sz="1000" b="1" dirty="0">
              <a:solidFill>
                <a:schemeClr val="bg1"/>
              </a:solidFill>
            </a:endParaRPr>
          </a:p>
        </p:txBody>
      </p:sp>
    </p:spTree>
    <p:extLst>
      <p:ext uri="{BB962C8B-B14F-4D97-AF65-F5344CB8AC3E}">
        <p14:creationId xmlns:p14="http://schemas.microsoft.com/office/powerpoint/2010/main" val="8253834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Avsnittsrubrik Blå">
    <p:spTree>
      <p:nvGrpSpPr>
        <p:cNvPr id="1" name=""/>
        <p:cNvGrpSpPr/>
        <p:nvPr/>
      </p:nvGrpSpPr>
      <p:grpSpPr>
        <a:xfrm>
          <a:off x="0" y="0"/>
          <a:ext cx="0" cy="0"/>
          <a:chOff x="0" y="0"/>
          <a:chExt cx="0" cy="0"/>
        </a:xfrm>
      </p:grpSpPr>
      <p:pic>
        <p:nvPicPr>
          <p:cNvPr id="7" name="Picture 4" descr="C:\Users\MalinD\AppData\Local\Microsoft\Windows\Temporary Internet Files\Content.Outlook\X3IQAKST\rk_bla_divider_utan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 y="0"/>
            <a:ext cx="913879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p:nvPr>
        </p:nvSpPr>
        <p:spPr>
          <a:xfrm>
            <a:off x="819961" y="2844800"/>
            <a:ext cx="7560000" cy="1396800"/>
          </a:xfrm>
        </p:spPr>
        <p:txBody>
          <a:bodyPr vert="horz" lIns="91440" tIns="45720" rIns="91440" bIns="45720" rtlCol="0" anchor="b">
            <a:normAutofit/>
          </a:bodyPr>
          <a:lstStyle>
            <a:lvl1pPr>
              <a:defRPr lang="sv-SE" dirty="0">
                <a:solidFill>
                  <a:schemeClr val="bg1"/>
                </a:solidFill>
              </a:defRPr>
            </a:lvl1pPr>
          </a:lstStyle>
          <a:p>
            <a:pPr lvl="0"/>
            <a:r>
              <a:rPr lang="sv-SE" smtClean="0"/>
              <a:t>Klicka här för att ändra format</a:t>
            </a:r>
            <a:endParaRPr lang="sv-SE" dirty="0"/>
          </a:p>
        </p:txBody>
      </p:sp>
      <p:sp>
        <p:nvSpPr>
          <p:cNvPr id="12"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27914236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Neutral">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lvl1pP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827088" y="3573016"/>
            <a:ext cx="7561262"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AF7A36FA-2066-43C2-BEA2-1463C27A8A1E}" type="datetime1">
              <a:rPr lang="sv-SE" smtClean="0"/>
              <a:t>2015-01-14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8C3FE5F-1CD7-4463-B80E-5FB8DCD08C6D}" type="slidenum">
              <a:rPr lang="sv-SE" smtClean="0"/>
              <a:t>‹#›</a:t>
            </a:fld>
            <a:endParaRPr lang="sv-SE"/>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inrättande av ett skolforskningsinstitut</a:t>
            </a:r>
            <a:endParaRPr lang="sv-SE" sz="1000" b="1" dirty="0">
              <a:solidFill>
                <a:schemeClr val="bg1"/>
              </a:solidFill>
            </a:endParaRPr>
          </a:p>
        </p:txBody>
      </p:sp>
    </p:spTree>
    <p:extLst>
      <p:ext uri="{BB962C8B-B14F-4D97-AF65-F5344CB8AC3E}">
        <p14:creationId xmlns:p14="http://schemas.microsoft.com/office/powerpoint/2010/main" val="25561863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Rubrik och innehåll - Neutra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4AD50855-505B-44BB-B3D6-82DB506CD31B}" type="datetime1">
              <a:rPr lang="sv-SE" smtClean="0"/>
              <a:t>2015-01-14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8C3FE5F-1CD7-4463-B80E-5FB8DCD08C6D}"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inrättande av ett skolforskningsinstitut</a:t>
            </a:r>
            <a:endParaRPr lang="sv-SE" sz="1000" b="1" dirty="0">
              <a:solidFill>
                <a:schemeClr val="bg1"/>
              </a:solidFill>
            </a:endParaRPr>
          </a:p>
        </p:txBody>
      </p:sp>
    </p:spTree>
    <p:extLst>
      <p:ext uri="{BB962C8B-B14F-4D97-AF65-F5344CB8AC3E}">
        <p14:creationId xmlns:p14="http://schemas.microsoft.com/office/powerpoint/2010/main" val="15412250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Tom - Neutral">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D4D820A-341D-43A5-A25B-5333F79FA870}" type="datetime1">
              <a:rPr lang="sv-SE" smtClean="0"/>
              <a:t>2015-01-14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8C3FE5F-1CD7-4463-B80E-5FB8DCD08C6D}" type="slidenum">
              <a:rPr lang="sv-SE" smtClean="0"/>
              <a:t>‹#›</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7"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inrättande av ett skolforskningsinstitut</a:t>
            </a:r>
            <a:endParaRPr lang="sv-SE" sz="1000" b="1" dirty="0">
              <a:solidFill>
                <a:schemeClr val="bg1"/>
              </a:solidFill>
            </a:endParaRPr>
          </a:p>
        </p:txBody>
      </p:sp>
    </p:spTree>
    <p:extLst>
      <p:ext uri="{BB962C8B-B14F-4D97-AF65-F5344CB8AC3E}">
        <p14:creationId xmlns:p14="http://schemas.microsoft.com/office/powerpoint/2010/main" val="128411633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nittsrubrik Neutral">
    <p:spTree>
      <p:nvGrpSpPr>
        <p:cNvPr id="1" name=""/>
        <p:cNvGrpSpPr/>
        <p:nvPr/>
      </p:nvGrpSpPr>
      <p:grpSpPr>
        <a:xfrm>
          <a:off x="0" y="0"/>
          <a:ext cx="0" cy="0"/>
          <a:chOff x="0" y="0"/>
          <a:chExt cx="0" cy="0"/>
        </a:xfrm>
      </p:grpSpPr>
      <p:pic>
        <p:nvPicPr>
          <p:cNvPr id="2050" name="Picture 2" descr="C:\Users\MalinD\AppData\Local\Microsoft\Windows\Temporary Internet Files\Content.Outlook\X3IQAKST\rk_neutral_divider_utan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 y="0"/>
            <a:ext cx="913879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ctrTitle"/>
          </p:nvPr>
        </p:nvSpPr>
        <p:spPr>
          <a:xfrm>
            <a:off x="827088" y="2823071"/>
            <a:ext cx="7561262" cy="1398017"/>
          </a:xfrm>
        </p:spPr>
        <p:txBody>
          <a:bodyPr anchor="b"/>
          <a:lstStyle>
            <a:lvl1pP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23062121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a:defRPr>
                <a:latin typeface="+mj-lt"/>
              </a:defRPr>
            </a:lvl1pPr>
            <a:lvl2pPr>
              <a:defRPr sz="2200">
                <a:latin typeface="+mj-lt"/>
              </a:defRPr>
            </a:lvl2pPr>
            <a:lvl3pPr>
              <a:defRPr>
                <a:latin typeface="+mj-lt"/>
              </a:defRPr>
            </a:lvl3pPr>
            <a:lvl4pPr>
              <a:defRPr>
                <a:latin typeface="+mj-lt"/>
              </a:defRPr>
            </a:lvl4pPr>
            <a:lvl5pPr>
              <a:defRPr>
                <a:latin typeface="+mj-lt"/>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3596646D-0B5A-4B44-810B-0AEB8D988231}" type="datetime1">
              <a:rPr lang="sv-SE" smtClean="0"/>
              <a:t>2015-01-14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8C3FE5F-1CD7-4463-B80E-5FB8DCD08C6D}" type="slidenum">
              <a:rPr lang="sv-SE" smtClean="0"/>
              <a:t>‹#›</a:t>
            </a:fld>
            <a:endParaRPr lang="sv-SE"/>
          </a:p>
        </p:txBody>
      </p:sp>
    </p:spTree>
    <p:extLst>
      <p:ext uri="{BB962C8B-B14F-4D97-AF65-F5344CB8AC3E}">
        <p14:creationId xmlns:p14="http://schemas.microsoft.com/office/powerpoint/2010/main" val="30600468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vsnittsrubrik">
    <p:spTree>
      <p:nvGrpSpPr>
        <p:cNvPr id="1" name=""/>
        <p:cNvGrpSpPr/>
        <p:nvPr/>
      </p:nvGrpSpPr>
      <p:grpSpPr>
        <a:xfrm>
          <a:off x="0" y="0"/>
          <a:ext cx="0" cy="0"/>
          <a:chOff x="0" y="0"/>
          <a:chExt cx="0" cy="0"/>
        </a:xfrm>
      </p:grpSpPr>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3" y="0"/>
            <a:ext cx="9138793" cy="6858000"/>
          </a:xfrm>
          <a:prstGeom prst="rect">
            <a:avLst/>
          </a:prstGeom>
        </p:spPr>
      </p:pic>
      <p:sp>
        <p:nvSpPr>
          <p:cNvPr id="2" name="Rubrik 1"/>
          <p:cNvSpPr>
            <a:spLocks noGrp="1"/>
          </p:cNvSpPr>
          <p:nvPr>
            <p:ph type="title"/>
          </p:nvPr>
        </p:nvSpPr>
        <p:spPr>
          <a:xfrm>
            <a:off x="819961" y="2844800"/>
            <a:ext cx="7560000" cy="1396800"/>
          </a:xfrm>
        </p:spPr>
        <p:txBody>
          <a:bodyPr vert="horz" lIns="91440" tIns="45720" rIns="91440" bIns="45720" rtlCol="0" anchor="b">
            <a:normAutofit/>
          </a:bodyPr>
          <a:lstStyle>
            <a:lvl1pPr>
              <a:defRPr lang="sv-SE" dirty="0">
                <a:solidFill>
                  <a:schemeClr val="bg1"/>
                </a:solidFill>
              </a:defRPr>
            </a:lvl1pPr>
          </a:lstStyle>
          <a:p>
            <a:pPr lvl="0"/>
            <a:r>
              <a:rPr lang="sv-SE" smtClean="0"/>
              <a:t>Klicka här för att ändra format</a:t>
            </a:r>
            <a:endParaRPr lang="sv-SE" dirty="0"/>
          </a:p>
        </p:txBody>
      </p:sp>
      <p:sp>
        <p:nvSpPr>
          <p:cNvPr id="12"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744272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827087" y="1844676"/>
            <a:ext cx="3673475" cy="3889374"/>
          </a:xfrm>
        </p:spPr>
        <p:txBody>
          <a:bodyPr>
            <a:normAutofit/>
          </a:bodyPr>
          <a:lstStyle>
            <a:lvl1pPr>
              <a:defRPr sz="2200" b="0">
                <a:latin typeface="+mj-lt"/>
              </a:defRPr>
            </a:lvl1pPr>
            <a:lvl2pPr>
              <a:defRPr sz="20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3438" y="1844676"/>
            <a:ext cx="3744911" cy="3889374"/>
          </a:xfrm>
        </p:spPr>
        <p:txBody>
          <a:bodyPr>
            <a:normAutofit/>
          </a:bodyPr>
          <a:lstStyle>
            <a:lvl1pPr>
              <a:defRPr sz="2200" b="0">
                <a:latin typeface="+mj-lt"/>
              </a:defRPr>
            </a:lvl1pPr>
            <a:lvl2pPr>
              <a:defRPr sz="20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B3B69268-989B-4C82-8D17-6ABD15D9BE75}" type="datetime1">
              <a:rPr lang="sv-SE" smtClean="0"/>
              <a:t>2015-01-14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8C3FE5F-1CD7-4463-B80E-5FB8DCD08C6D}" type="slidenum">
              <a:rPr lang="sv-SE" smtClean="0"/>
              <a:t>‹#›</a:t>
            </a:fld>
            <a:endParaRPr lang="sv-SE"/>
          </a:p>
        </p:txBody>
      </p:sp>
    </p:spTree>
    <p:extLst>
      <p:ext uri="{BB962C8B-B14F-4D97-AF65-F5344CB8AC3E}">
        <p14:creationId xmlns:p14="http://schemas.microsoft.com/office/powerpoint/2010/main" val="41392582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27088" y="549276"/>
            <a:ext cx="7561262" cy="1150938"/>
          </a:xfrm>
        </p:spPr>
        <p:txBody>
          <a:bodyPr/>
          <a:lstStyle>
            <a:lvl1pPr>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827088" y="1844675"/>
            <a:ext cx="3670300" cy="647700"/>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27087" y="2565400"/>
            <a:ext cx="3673475" cy="3168650"/>
          </a:xfrm>
        </p:spPr>
        <p:txBody>
          <a:bodyPr>
            <a:normAutofit/>
          </a:bodyPr>
          <a:lstStyle>
            <a:lvl1pPr marL="266700" indent="-266700">
              <a:defRPr sz="2000" b="0">
                <a:latin typeface="+mj-lt"/>
              </a:defRPr>
            </a:lvl1pPr>
            <a:lvl2pPr marL="534988" indent="-268288">
              <a:defRPr sz="1800" b="0">
                <a:latin typeface="+mj-lt"/>
              </a:defRPr>
            </a:lvl2pPr>
            <a:lvl3pPr marL="715963" indent="-180975">
              <a:defRPr sz="1600" b="0">
                <a:latin typeface="+mj-lt"/>
              </a:defRPr>
            </a:lvl3pPr>
            <a:lvl4pPr marL="896938" indent="-180975">
              <a:defRPr sz="1400" b="0">
                <a:latin typeface="+mj-lt"/>
              </a:defRPr>
            </a:lvl4pPr>
            <a:lvl5pPr marL="1077913" indent="-180975">
              <a:defRPr sz="1400" b="0">
                <a:latin typeface="+mj-lt"/>
              </a:defRPr>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3438" y="1844675"/>
            <a:ext cx="3744912" cy="647701"/>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3439" y="2565400"/>
            <a:ext cx="3744912" cy="3168650"/>
          </a:xfrm>
        </p:spPr>
        <p:txBody>
          <a:bodyPr>
            <a:normAutofit/>
          </a:bodyPr>
          <a:lstStyle>
            <a:lvl1pPr marL="266700" indent="-266700">
              <a:tabLst/>
              <a:defRPr sz="2000" b="0">
                <a:latin typeface="+mj-lt"/>
              </a:defRPr>
            </a:lvl1pPr>
            <a:lvl2pPr marL="534988" indent="-268288">
              <a:defRPr sz="1800" b="0">
                <a:latin typeface="+mj-lt"/>
              </a:defRPr>
            </a:lvl2pPr>
            <a:lvl3pPr marL="715963" indent="-180975">
              <a:defRPr sz="1600" b="0">
                <a:latin typeface="+mj-lt"/>
              </a:defRPr>
            </a:lvl3pPr>
            <a:lvl4pPr marL="896938" indent="-180975">
              <a:defRPr sz="1400" b="0">
                <a:latin typeface="+mj-lt"/>
              </a:defRPr>
            </a:lvl4pPr>
            <a:lvl5pPr marL="1077913" indent="-180975">
              <a:defRPr sz="1400" b="0">
                <a:latin typeface="+mj-lt"/>
              </a:defRPr>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fld id="{819D9FA1-5A09-4576-9CB3-AAB52BB6359E}" type="datetime1">
              <a:rPr lang="sv-SE" smtClean="0"/>
              <a:t>2015-01-14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8C3FE5F-1CD7-4463-B80E-5FB8DCD08C6D}" type="slidenum">
              <a:rPr lang="sv-SE" smtClean="0"/>
              <a:t>‹#›</a:t>
            </a:fld>
            <a:endParaRPr lang="sv-SE"/>
          </a:p>
        </p:txBody>
      </p:sp>
    </p:spTree>
    <p:extLst>
      <p:ext uri="{BB962C8B-B14F-4D97-AF65-F5344CB8AC3E}">
        <p14:creationId xmlns:p14="http://schemas.microsoft.com/office/powerpoint/2010/main" val="38928715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Fyra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27087" y="1844824"/>
            <a:ext cx="3673475" cy="1908000"/>
          </a:xfrm>
        </p:spPr>
        <p:txBody>
          <a:bodyPr>
            <a:normAutofit/>
          </a:bodyPr>
          <a:lstStyle>
            <a:lvl1pPr>
              <a:defRPr sz="2000" b="0">
                <a:latin typeface="+mj-lt"/>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3438" y="1844824"/>
            <a:ext cx="3744911"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smtClean="0"/>
              <a:t>Klicka här för att ändra format på bakgrundstexten</a:t>
            </a:r>
          </a:p>
          <a:p>
            <a:pPr marL="361950" lvl="1" indent="-361950" algn="l" defTabSz="914400" rtl="0" eaLnBrk="1" latinLnBrk="0" hangingPunct="1">
              <a:spcBef>
                <a:spcPct val="20000"/>
              </a:spcBef>
              <a:buFont typeface="Arial" pitchFamily="34" charset="0"/>
              <a:buChar char="•"/>
            </a:pPr>
            <a:r>
              <a:rPr lang="sv-SE" smtClean="0"/>
              <a:t>Nivå två</a:t>
            </a:r>
          </a:p>
          <a:p>
            <a:pPr marL="361950" lvl="2" indent="-361950" algn="l" defTabSz="914400" rtl="0" eaLnBrk="1" latinLnBrk="0" hangingPunct="1">
              <a:spcBef>
                <a:spcPct val="20000"/>
              </a:spcBef>
              <a:buFont typeface="Arial" pitchFamily="34" charset="0"/>
              <a:buChar char="•"/>
            </a:pPr>
            <a:r>
              <a:rPr lang="sv-SE" smtClean="0"/>
              <a:t>Nivå tre</a:t>
            </a:r>
          </a:p>
          <a:p>
            <a:pPr marL="361950" lvl="3" indent="-361950" algn="l" defTabSz="914400" rtl="0" eaLnBrk="1" latinLnBrk="0" hangingPunct="1">
              <a:spcBef>
                <a:spcPct val="20000"/>
              </a:spcBef>
              <a:buFont typeface="Arial" pitchFamily="34" charset="0"/>
              <a:buChar char="•"/>
            </a:pPr>
            <a:r>
              <a:rPr lang="sv-SE" smtClean="0"/>
              <a:t>Nivå fyra</a:t>
            </a:r>
          </a:p>
          <a:p>
            <a:pPr marL="361950" lvl="4" indent="-361950" algn="l" defTabSz="914400" rtl="0" eaLnBrk="1" latinLnBrk="0" hangingPunct="1">
              <a:spcBef>
                <a:spcPct val="20000"/>
              </a:spcBef>
              <a:buFont typeface="Arial" pitchFamily="34" charset="0"/>
              <a:buChar char="•"/>
            </a:pPr>
            <a:r>
              <a:rPr lang="sv-SE" smtClean="0"/>
              <a:t>Nivå fem</a:t>
            </a:r>
            <a:endParaRPr lang="sv-SE" dirty="0"/>
          </a:p>
        </p:txBody>
      </p:sp>
      <p:sp>
        <p:nvSpPr>
          <p:cNvPr id="5" name="Platshållare för datum 4"/>
          <p:cNvSpPr>
            <a:spLocks noGrp="1"/>
          </p:cNvSpPr>
          <p:nvPr>
            <p:ph type="dt" sz="half" idx="10"/>
          </p:nvPr>
        </p:nvSpPr>
        <p:spPr/>
        <p:txBody>
          <a:bodyPr/>
          <a:lstStyle/>
          <a:p>
            <a:fld id="{A38B98AE-BE2C-4B74-97C6-4D3C896A695E}" type="datetime1">
              <a:rPr lang="sv-SE" smtClean="0"/>
              <a:t>2015-01-14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8C3FE5F-1CD7-4463-B80E-5FB8DCD08C6D}" type="slidenum">
              <a:rPr lang="sv-SE" smtClean="0"/>
              <a:t>‹#›</a:t>
            </a:fld>
            <a:endParaRPr lang="sv-SE"/>
          </a:p>
        </p:txBody>
      </p:sp>
      <p:sp>
        <p:nvSpPr>
          <p:cNvPr id="8" name="Platshållare för innehåll 2"/>
          <p:cNvSpPr>
            <a:spLocks noGrp="1"/>
          </p:cNvSpPr>
          <p:nvPr>
            <p:ph sz="half" idx="13"/>
          </p:nvPr>
        </p:nvSpPr>
        <p:spPr>
          <a:xfrm>
            <a:off x="827584" y="3859686"/>
            <a:ext cx="3673475"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smtClean="0"/>
              <a:t>Klicka här för att ändra format på bakgrundstexten</a:t>
            </a:r>
          </a:p>
          <a:p>
            <a:pPr marL="361950" lvl="1" indent="-361950" algn="l" defTabSz="914400" rtl="0" eaLnBrk="1" latinLnBrk="0" hangingPunct="1">
              <a:spcBef>
                <a:spcPct val="20000"/>
              </a:spcBef>
              <a:buFont typeface="Arial" pitchFamily="34" charset="0"/>
              <a:buChar char="•"/>
            </a:pPr>
            <a:r>
              <a:rPr lang="sv-SE" smtClean="0"/>
              <a:t>Nivå två</a:t>
            </a:r>
          </a:p>
          <a:p>
            <a:pPr marL="361950" lvl="2" indent="-361950" algn="l" defTabSz="914400" rtl="0" eaLnBrk="1" latinLnBrk="0" hangingPunct="1">
              <a:spcBef>
                <a:spcPct val="20000"/>
              </a:spcBef>
              <a:buFont typeface="Arial" pitchFamily="34" charset="0"/>
              <a:buChar char="•"/>
            </a:pPr>
            <a:r>
              <a:rPr lang="sv-SE" smtClean="0"/>
              <a:t>Nivå tre</a:t>
            </a:r>
          </a:p>
          <a:p>
            <a:pPr marL="361950" lvl="3" indent="-361950" algn="l" defTabSz="914400" rtl="0" eaLnBrk="1" latinLnBrk="0" hangingPunct="1">
              <a:spcBef>
                <a:spcPct val="20000"/>
              </a:spcBef>
              <a:buFont typeface="Arial" pitchFamily="34" charset="0"/>
              <a:buChar char="•"/>
            </a:pPr>
            <a:r>
              <a:rPr lang="sv-SE" smtClean="0"/>
              <a:t>Nivå fyra</a:t>
            </a:r>
          </a:p>
          <a:p>
            <a:pPr marL="361950" lvl="4" indent="-361950" algn="l" defTabSz="914400" rtl="0" eaLnBrk="1" latinLnBrk="0" hangingPunct="1">
              <a:spcBef>
                <a:spcPct val="20000"/>
              </a:spcBef>
              <a:buFont typeface="Arial" pitchFamily="34" charset="0"/>
              <a:buChar char="•"/>
            </a:pPr>
            <a:r>
              <a:rPr lang="sv-SE" smtClean="0"/>
              <a:t>Nivå fem</a:t>
            </a:r>
            <a:endParaRPr lang="sv-SE" dirty="0"/>
          </a:p>
        </p:txBody>
      </p:sp>
      <p:sp>
        <p:nvSpPr>
          <p:cNvPr id="9" name="Platshållare för innehåll 3"/>
          <p:cNvSpPr>
            <a:spLocks noGrp="1"/>
          </p:cNvSpPr>
          <p:nvPr>
            <p:ph sz="half" idx="14"/>
          </p:nvPr>
        </p:nvSpPr>
        <p:spPr>
          <a:xfrm>
            <a:off x="4643935" y="3859686"/>
            <a:ext cx="3744911"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smtClean="0"/>
              <a:t>Klicka här för att ändra format på bakgrundstexten</a:t>
            </a:r>
          </a:p>
          <a:p>
            <a:pPr marL="361950" lvl="1" indent="-361950" algn="l" defTabSz="914400" rtl="0" eaLnBrk="1" latinLnBrk="0" hangingPunct="1">
              <a:spcBef>
                <a:spcPct val="20000"/>
              </a:spcBef>
              <a:buFont typeface="Arial" pitchFamily="34" charset="0"/>
              <a:buChar char="•"/>
            </a:pPr>
            <a:r>
              <a:rPr lang="sv-SE" smtClean="0"/>
              <a:t>Nivå två</a:t>
            </a:r>
          </a:p>
          <a:p>
            <a:pPr marL="361950" lvl="2" indent="-361950" algn="l" defTabSz="914400" rtl="0" eaLnBrk="1" latinLnBrk="0" hangingPunct="1">
              <a:spcBef>
                <a:spcPct val="20000"/>
              </a:spcBef>
              <a:buFont typeface="Arial" pitchFamily="34" charset="0"/>
              <a:buChar char="•"/>
            </a:pPr>
            <a:r>
              <a:rPr lang="sv-SE" smtClean="0"/>
              <a:t>Nivå tre</a:t>
            </a:r>
          </a:p>
          <a:p>
            <a:pPr marL="361950" lvl="3" indent="-361950" algn="l" defTabSz="914400" rtl="0" eaLnBrk="1" latinLnBrk="0" hangingPunct="1">
              <a:spcBef>
                <a:spcPct val="20000"/>
              </a:spcBef>
              <a:buFont typeface="Arial" pitchFamily="34" charset="0"/>
              <a:buChar char="•"/>
            </a:pPr>
            <a:r>
              <a:rPr lang="sv-SE" smtClean="0"/>
              <a:t>Nivå fyra</a:t>
            </a:r>
          </a:p>
          <a:p>
            <a:pPr marL="361950" lvl="4" indent="-361950" algn="l" defTabSz="914400" rtl="0" eaLnBrk="1" latinLnBrk="0" hangingPunct="1">
              <a:spcBef>
                <a:spcPct val="20000"/>
              </a:spcBef>
              <a:buFont typeface="Arial" pitchFamily="34" charset="0"/>
              <a:buChar char="•"/>
            </a:pPr>
            <a:r>
              <a:rPr lang="sv-SE" smtClean="0"/>
              <a:t>Nivå fem</a:t>
            </a:r>
            <a:endParaRPr lang="sv-SE" dirty="0"/>
          </a:p>
        </p:txBody>
      </p:sp>
    </p:spTree>
    <p:extLst>
      <p:ext uri="{BB962C8B-B14F-4D97-AF65-F5344CB8AC3E}">
        <p14:creationId xmlns:p14="http://schemas.microsoft.com/office/powerpoint/2010/main" val="39870200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A345A12B-4B76-4DAD-B0F7-D16F097CA712}" type="datetime1">
              <a:rPr lang="sv-SE" smtClean="0"/>
              <a:t>2015-01-14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8C3FE5F-1CD7-4463-B80E-5FB8DCD08C6D}" type="slidenum">
              <a:rPr lang="sv-SE" smtClean="0"/>
              <a:t>‹#›</a:t>
            </a:fld>
            <a:endParaRPr lang="sv-SE"/>
          </a:p>
        </p:txBody>
      </p:sp>
    </p:spTree>
    <p:extLst>
      <p:ext uri="{BB962C8B-B14F-4D97-AF65-F5344CB8AC3E}">
        <p14:creationId xmlns:p14="http://schemas.microsoft.com/office/powerpoint/2010/main" val="16549337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3275BC7-1310-4466-A547-4F3506CEF0F1}" type="datetime1">
              <a:rPr lang="sv-SE" smtClean="0"/>
              <a:t>2015-01-14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8C3FE5F-1CD7-4463-B80E-5FB8DCD08C6D}" type="slidenum">
              <a:rPr lang="sv-SE" smtClean="0"/>
              <a:t>‹#›</a:t>
            </a:fld>
            <a:endParaRPr lang="sv-SE"/>
          </a:p>
        </p:txBody>
      </p:sp>
    </p:spTree>
    <p:extLst>
      <p:ext uri="{BB962C8B-B14F-4D97-AF65-F5344CB8AC3E}">
        <p14:creationId xmlns:p14="http://schemas.microsoft.com/office/powerpoint/2010/main" val="28458098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Rubrikbild blå/vit logo">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lvl1pP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827088" y="3573016"/>
            <a:ext cx="7561262"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3D1903D6-37F3-4D59-BC28-7D846C2C0BD2}" type="datetime1">
              <a:rPr lang="sv-SE" smtClean="0"/>
              <a:t>2015-01-14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8C3FE5F-1CD7-4463-B80E-5FB8DCD08C6D}"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smtClean="0">
                <a:solidFill>
                  <a:schemeClr val="bg1"/>
                </a:solidFill>
              </a:rPr>
              <a:t>Utredningen om inrättande av ett skolforskningsinstitut</a:t>
            </a:r>
            <a:endParaRPr lang="sv-SE" sz="1000" b="1" dirty="0">
              <a:solidFill>
                <a:schemeClr val="bg1"/>
              </a:solidFill>
            </a:endParaRPr>
          </a:p>
        </p:txBody>
      </p:sp>
    </p:spTree>
    <p:extLst>
      <p:ext uri="{BB962C8B-B14F-4D97-AF65-F5344CB8AC3E}">
        <p14:creationId xmlns:p14="http://schemas.microsoft.com/office/powerpoint/2010/main" val="14682352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27088" y="549274"/>
            <a:ext cx="7560000" cy="1150939"/>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827088" y="1844676"/>
            <a:ext cx="7524912" cy="3887936"/>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6254750" y="116632"/>
            <a:ext cx="2133600" cy="365125"/>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90107D51-663A-442D-8A14-7EFAC857ED0D}" type="datetime1">
              <a:rPr lang="sv-SE" smtClean="0"/>
              <a:t>2015-01-14</a:t>
            </a:fld>
            <a:endParaRPr lang="sv-SE"/>
          </a:p>
        </p:txBody>
      </p:sp>
      <p:sp>
        <p:nvSpPr>
          <p:cNvPr id="5" name="Platshållare för sidfot 4"/>
          <p:cNvSpPr>
            <a:spLocks noGrp="1"/>
          </p:cNvSpPr>
          <p:nvPr>
            <p:ph type="ftr" sz="quarter" idx="3"/>
          </p:nvPr>
        </p:nvSpPr>
        <p:spPr>
          <a:xfrm>
            <a:off x="812304" y="6237312"/>
            <a:ext cx="2895600" cy="36512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a:p>
        </p:txBody>
      </p:sp>
      <p:sp>
        <p:nvSpPr>
          <p:cNvPr id="6" name="Platshållare för bildnummer 5"/>
          <p:cNvSpPr>
            <a:spLocks noGrp="1"/>
          </p:cNvSpPr>
          <p:nvPr>
            <p:ph type="sldNum" sz="quarter" idx="4"/>
          </p:nvPr>
        </p:nvSpPr>
        <p:spPr>
          <a:xfrm>
            <a:off x="8703096" y="116632"/>
            <a:ext cx="405408" cy="365125"/>
          </a:xfrm>
          <a:prstGeom prst="rect">
            <a:avLst/>
          </a:prstGeom>
        </p:spPr>
        <p:txBody>
          <a:bodyPr vert="horz" lIns="91440" tIns="45720" rIns="91440" bIns="45720" rtlCol="0" anchor="ctr"/>
          <a:lstStyle>
            <a:lvl1pPr algn="ctr">
              <a:defRPr sz="900">
                <a:solidFill>
                  <a:schemeClr val="tx1">
                    <a:tint val="75000"/>
                  </a:schemeClr>
                </a:solidFill>
                <a:latin typeface="+mj-lt"/>
              </a:defRPr>
            </a:lvl1pPr>
          </a:lstStyle>
          <a:p>
            <a:fld id="{28C3FE5F-1CD7-4463-B80E-5FB8DCD08C6D}" type="slidenum">
              <a:rPr lang="sv-SE" smtClean="0"/>
              <a:t>‹#›</a:t>
            </a:fld>
            <a:endParaRPr lang="sv-SE"/>
          </a:p>
        </p:txBody>
      </p:sp>
      <p:pic>
        <p:nvPicPr>
          <p:cNvPr id="7" name="Bildobjekt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dirty="0" smtClean="0">
                <a:solidFill>
                  <a:schemeClr val="bg1"/>
                </a:solidFill>
              </a:rPr>
              <a:t>Utredningen om inrättande av ett skolforskningsinstitut</a:t>
            </a:r>
            <a:endParaRPr lang="sv-SE" sz="1000" b="1" dirty="0">
              <a:solidFill>
                <a:schemeClr val="bg1"/>
              </a:solidFill>
            </a:endParaRPr>
          </a:p>
        </p:txBody>
      </p:sp>
    </p:spTree>
    <p:extLst>
      <p:ext uri="{BB962C8B-B14F-4D97-AF65-F5344CB8AC3E}">
        <p14:creationId xmlns:p14="http://schemas.microsoft.com/office/powerpoint/2010/main" val="3633784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hf sldNum="0" hdr="0" ftr="0" dt="0"/>
  <p:txStyles>
    <p:titleStyle>
      <a:lvl1pPr algn="l" defTabSz="914400" rtl="0" eaLnBrk="1" latinLnBrk="0" hangingPunct="1">
        <a:spcBef>
          <a:spcPct val="0"/>
        </a:spcBef>
        <a:buNone/>
        <a:defRPr sz="3600" b="1" kern="1200">
          <a:solidFill>
            <a:schemeClr val="accent1"/>
          </a:solidFill>
          <a:latin typeface="+mj-lt"/>
          <a:ea typeface="+mj-ea"/>
          <a:cs typeface="+mj-cs"/>
        </a:defRPr>
      </a:lvl1pPr>
    </p:titleStyle>
    <p:bodyStyle>
      <a:lvl1pPr marL="361950" indent="-361950" algn="l" defTabSz="914400" rtl="0" eaLnBrk="1" latinLnBrk="0" hangingPunct="1">
        <a:spcBef>
          <a:spcPct val="20000"/>
        </a:spcBef>
        <a:buFont typeface="Arial" pitchFamily="34" charset="0"/>
        <a:buChar char="•"/>
        <a:defRPr sz="2600" b="1" kern="1200">
          <a:solidFill>
            <a:schemeClr val="tx1"/>
          </a:solidFill>
          <a:latin typeface="+mj-lt"/>
          <a:ea typeface="+mn-ea"/>
          <a:cs typeface="+mn-cs"/>
        </a:defRPr>
      </a:lvl1pPr>
      <a:lvl2pPr marL="717550" indent="-3556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2pPr>
      <a:lvl3pPr marL="984250" indent="-2667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257300" indent="-27305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1524000" indent="-2667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1340768"/>
            <a:ext cx="7561262" cy="1398017"/>
          </a:xfrm>
        </p:spPr>
        <p:txBody>
          <a:bodyPr/>
          <a:lstStyle/>
          <a:p>
            <a:r>
              <a:rPr lang="sv-SE" sz="4800" dirty="0" smtClean="0"/>
              <a:t>Skolforskningsinstitutet</a:t>
            </a:r>
            <a:endParaRPr lang="sv-SE" sz="4800" dirty="0"/>
          </a:p>
        </p:txBody>
      </p:sp>
      <p:sp>
        <p:nvSpPr>
          <p:cNvPr id="3" name="Underrubrik 2"/>
          <p:cNvSpPr>
            <a:spLocks noGrp="1"/>
          </p:cNvSpPr>
          <p:nvPr>
            <p:ph type="subTitle" idx="1"/>
          </p:nvPr>
        </p:nvSpPr>
        <p:spPr>
          <a:xfrm>
            <a:off x="827584" y="3356992"/>
            <a:ext cx="7344816" cy="2232248"/>
          </a:xfrm>
        </p:spPr>
        <p:txBody>
          <a:bodyPr>
            <a:normAutofit/>
          </a:bodyPr>
          <a:lstStyle/>
          <a:p>
            <a:r>
              <a:rPr lang="sv-SE" dirty="0" smtClean="0"/>
              <a:t>Mats Miljand, utredningssekreterare</a:t>
            </a:r>
          </a:p>
          <a:p>
            <a:r>
              <a:rPr lang="sv-SE" dirty="0" smtClean="0"/>
              <a:t>Eva Wallberg, huvudsekreterare</a:t>
            </a:r>
          </a:p>
          <a:p>
            <a:endParaRPr lang="sv-SE" dirty="0"/>
          </a:p>
          <a:p>
            <a:pPr algn="r"/>
            <a:r>
              <a:rPr lang="sv-SE" sz="2400" i="1" dirty="0" smtClean="0"/>
              <a:t>LUK den 3 december 2014</a:t>
            </a:r>
          </a:p>
        </p:txBody>
      </p:sp>
    </p:spTree>
    <p:extLst>
      <p:ext uri="{BB962C8B-B14F-4D97-AF65-F5344CB8AC3E}">
        <p14:creationId xmlns:p14="http://schemas.microsoft.com/office/powerpoint/2010/main" val="2671245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088" y="332656"/>
            <a:ext cx="7560000" cy="936105"/>
          </a:xfrm>
        </p:spPr>
        <p:txBody>
          <a:bodyPr>
            <a:normAutofit/>
          </a:bodyPr>
          <a:lstStyle/>
          <a:p>
            <a:r>
              <a:rPr lang="sv-SE" dirty="0" smtClean="0"/>
              <a:t>Om institutets roll i detta</a:t>
            </a:r>
            <a:endParaRPr lang="sv-SE" dirty="0"/>
          </a:p>
        </p:txBody>
      </p:sp>
      <p:sp>
        <p:nvSpPr>
          <p:cNvPr id="3" name="Platshållare för innehåll 2"/>
          <p:cNvSpPr>
            <a:spLocks noGrp="1"/>
          </p:cNvSpPr>
          <p:nvPr>
            <p:ph idx="1"/>
          </p:nvPr>
        </p:nvSpPr>
        <p:spPr>
          <a:xfrm>
            <a:off x="827088" y="1412776"/>
            <a:ext cx="7524912" cy="4464496"/>
          </a:xfrm>
        </p:spPr>
        <p:txBody>
          <a:bodyPr>
            <a:normAutofit fontScale="92500"/>
          </a:bodyPr>
          <a:lstStyle/>
          <a:p>
            <a:pPr>
              <a:spcAft>
                <a:spcPts val="1200"/>
              </a:spcAft>
            </a:pPr>
            <a:r>
              <a:rPr lang="sv-SE" b="0" dirty="0" smtClean="0"/>
              <a:t>Huvuduppdrag: att göra systematiska kunskaps-översikter, identifiera kunskapsluckor och initiera praktiknära forskning </a:t>
            </a:r>
          </a:p>
          <a:p>
            <a:pPr>
              <a:spcAft>
                <a:spcPts val="1200"/>
              </a:spcAft>
            </a:pPr>
            <a:r>
              <a:rPr lang="sv-SE" b="0" dirty="0" smtClean="0"/>
              <a:t>Institutet har </a:t>
            </a:r>
            <a:r>
              <a:rPr lang="sv-SE" i="1" dirty="0" smtClean="0"/>
              <a:t>inte</a:t>
            </a:r>
            <a:r>
              <a:rPr lang="sv-SE" b="0" dirty="0" smtClean="0"/>
              <a:t> i uppdrag – och saknar resurser för – att medverka vid </a:t>
            </a:r>
            <a:r>
              <a:rPr lang="sv-SE" b="0" dirty="0"/>
              <a:t>olika slags </a:t>
            </a:r>
            <a:r>
              <a:rPr lang="sv-SE" b="0" dirty="0" smtClean="0"/>
              <a:t>FoU-insatser eller vara ett nav för lokal (forskningsbaserad) skolutveckling</a:t>
            </a:r>
          </a:p>
          <a:p>
            <a:pPr>
              <a:spcAft>
                <a:spcPts val="1200"/>
              </a:spcAft>
            </a:pPr>
            <a:r>
              <a:rPr lang="sv-SE" b="0" dirty="0" smtClean="0"/>
              <a:t>Att sådana verksamheter kommer till stånd kommer dock att ha utomordentligt stor betydelse för vilken påverkan som institutets produkter kommer att få!</a:t>
            </a:r>
          </a:p>
        </p:txBody>
      </p:sp>
    </p:spTree>
    <p:extLst>
      <p:ext uri="{BB962C8B-B14F-4D97-AF65-F5344CB8AC3E}">
        <p14:creationId xmlns:p14="http://schemas.microsoft.com/office/powerpoint/2010/main" val="1012945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332656"/>
            <a:ext cx="7632848" cy="720080"/>
          </a:xfrm>
        </p:spPr>
        <p:txBody>
          <a:bodyPr>
            <a:normAutofit fontScale="90000"/>
          </a:bodyPr>
          <a:lstStyle/>
          <a:p>
            <a:r>
              <a:rPr lang="sv-SE" sz="3200" dirty="0" smtClean="0"/>
              <a:t>Många berörda att samverka med </a:t>
            </a:r>
            <a:br>
              <a:rPr lang="sv-SE" sz="3200" dirty="0" smtClean="0"/>
            </a:br>
            <a:r>
              <a:rPr lang="sv-SE" sz="3200" dirty="0" smtClean="0"/>
              <a:t>– före, under och efter</a:t>
            </a:r>
            <a:endParaRPr lang="sv-SE" sz="3200" dirty="0"/>
          </a:p>
        </p:txBody>
      </p:sp>
      <p:sp>
        <p:nvSpPr>
          <p:cNvPr id="3" name="Platshållare för innehåll 2"/>
          <p:cNvSpPr>
            <a:spLocks noGrp="1"/>
          </p:cNvSpPr>
          <p:nvPr>
            <p:ph idx="1"/>
          </p:nvPr>
        </p:nvSpPr>
        <p:spPr>
          <a:xfrm>
            <a:off x="827088" y="1268760"/>
            <a:ext cx="7524912" cy="4680520"/>
          </a:xfrm>
        </p:spPr>
        <p:txBody>
          <a:bodyPr>
            <a:normAutofit/>
          </a:bodyPr>
          <a:lstStyle/>
          <a:p>
            <a:r>
              <a:rPr lang="sv-SE" sz="2800" b="0" dirty="0" smtClean="0"/>
              <a:t>Professionen (lärare, skolledare)</a:t>
            </a:r>
          </a:p>
          <a:p>
            <a:r>
              <a:rPr lang="sv-SE" sz="2800" b="0" dirty="0" smtClean="0"/>
              <a:t>Skolhuvudmännen (kommuner och fristående skolor)</a:t>
            </a:r>
          </a:p>
          <a:p>
            <a:r>
              <a:rPr lang="sv-SE" sz="2800" b="0" dirty="0" smtClean="0"/>
              <a:t>Andra myndigheter</a:t>
            </a:r>
          </a:p>
          <a:p>
            <a:r>
              <a:rPr lang="sv-SE" sz="2800" b="0" dirty="0"/>
              <a:t>B</a:t>
            </a:r>
            <a:r>
              <a:rPr lang="sv-SE" sz="2800" b="0" dirty="0" smtClean="0"/>
              <a:t>erörda organisationer (SKL, fackliga </a:t>
            </a:r>
            <a:r>
              <a:rPr lang="sv-SE" sz="2800" b="0" dirty="0" err="1" smtClean="0"/>
              <a:t>org</a:t>
            </a:r>
            <a:r>
              <a:rPr lang="sv-SE" sz="2800" b="0" dirty="0" smtClean="0"/>
              <a:t>)</a:t>
            </a:r>
          </a:p>
          <a:p>
            <a:r>
              <a:rPr lang="sv-SE" sz="2800" b="0" dirty="0" smtClean="0"/>
              <a:t>Lärarutbildningar</a:t>
            </a:r>
          </a:p>
          <a:p>
            <a:r>
              <a:rPr lang="sv-SE" sz="2800" b="0" dirty="0"/>
              <a:t>Ä</a:t>
            </a:r>
            <a:r>
              <a:rPr lang="sv-SE" sz="2800" b="0" dirty="0" smtClean="0"/>
              <a:t>mnescentra</a:t>
            </a:r>
          </a:p>
          <a:p>
            <a:r>
              <a:rPr lang="sv-SE" sz="2800" b="0" dirty="0"/>
              <a:t>P</a:t>
            </a:r>
            <a:r>
              <a:rPr lang="sv-SE" sz="2800" b="0" dirty="0" smtClean="0"/>
              <a:t>edagogiska och didaktiska institutioner</a:t>
            </a:r>
          </a:p>
          <a:p>
            <a:r>
              <a:rPr lang="sv-SE" sz="2800" b="0" dirty="0"/>
              <a:t>I</a:t>
            </a:r>
            <a:r>
              <a:rPr lang="sv-SE" sz="2800" b="0" dirty="0" smtClean="0"/>
              <a:t>nternationella institutioner</a:t>
            </a:r>
          </a:p>
        </p:txBody>
      </p:sp>
    </p:spTree>
    <p:extLst>
      <p:ext uri="{BB962C8B-B14F-4D97-AF65-F5344CB8AC3E}">
        <p14:creationId xmlns:p14="http://schemas.microsoft.com/office/powerpoint/2010/main" val="1193095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27088" y="3574205"/>
            <a:ext cx="7560000" cy="1150939"/>
          </a:xfrm>
        </p:spPr>
        <p:txBody>
          <a:bodyPr>
            <a:normAutofit/>
          </a:bodyPr>
          <a:lstStyle/>
          <a:p>
            <a:pPr algn="r"/>
            <a:r>
              <a:rPr lang="sv-SE" dirty="0" smtClean="0"/>
              <a:t>Om lärares medverkan</a:t>
            </a:r>
            <a:endParaRPr lang="sv-SE" dirty="0"/>
          </a:p>
        </p:txBody>
      </p:sp>
    </p:spTree>
    <p:extLst>
      <p:ext uri="{BB962C8B-B14F-4D97-AF65-F5344CB8AC3E}">
        <p14:creationId xmlns:p14="http://schemas.microsoft.com/office/powerpoint/2010/main" val="2448610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332656"/>
            <a:ext cx="7560000" cy="935510"/>
          </a:xfrm>
        </p:spPr>
        <p:txBody>
          <a:bodyPr/>
          <a:lstStyle/>
          <a:p>
            <a:r>
              <a:rPr lang="sv-SE" dirty="0" smtClean="0"/>
              <a:t>Hur påverkar forskning?</a:t>
            </a:r>
            <a:endParaRPr lang="sv-SE" dirty="0"/>
          </a:p>
        </p:txBody>
      </p:sp>
      <p:sp>
        <p:nvSpPr>
          <p:cNvPr id="3" name="Platshållare för innehåll 2"/>
          <p:cNvSpPr>
            <a:spLocks noGrp="1"/>
          </p:cNvSpPr>
          <p:nvPr>
            <p:ph idx="1"/>
          </p:nvPr>
        </p:nvSpPr>
        <p:spPr>
          <a:xfrm>
            <a:off x="827584" y="1196752"/>
            <a:ext cx="7524912" cy="4608512"/>
          </a:xfrm>
        </p:spPr>
        <p:txBody>
          <a:bodyPr>
            <a:normAutofit fontScale="55000" lnSpcReduction="20000"/>
          </a:bodyPr>
          <a:lstStyle/>
          <a:p>
            <a:pPr marL="0" lvl="0" indent="0">
              <a:lnSpc>
                <a:spcPct val="150000"/>
              </a:lnSpc>
              <a:spcAft>
                <a:spcPts val="1200"/>
              </a:spcAft>
              <a:buNone/>
            </a:pPr>
            <a:r>
              <a:rPr lang="sv-SE" sz="3800" b="0" dirty="0">
                <a:solidFill>
                  <a:prstClr val="black"/>
                </a:solidFill>
                <a:latin typeface="Calibri"/>
              </a:rPr>
              <a:t>”Det krävs en serie ex­traordinära sammankopplingar av olika omständigheter för att forsk­ning på ett mer direkt sätt kan komma att påverka politiken.</a:t>
            </a:r>
          </a:p>
          <a:p>
            <a:pPr marL="0" lvl="0" indent="0">
              <a:lnSpc>
                <a:spcPct val="150000"/>
              </a:lnSpc>
              <a:spcAft>
                <a:spcPts val="1200"/>
              </a:spcAft>
              <a:buNone/>
            </a:pPr>
            <a:r>
              <a:rPr lang="sv-SE" sz="3800" b="0" dirty="0">
                <a:solidFill>
                  <a:prstClr val="black"/>
                </a:solidFill>
                <a:latin typeface="Calibri"/>
              </a:rPr>
              <a:t>Vad forsk­ning snarare kan göra är att hjälpa människor att ompröva olika frågor och ställningstaganden, hjälpa dem att tänka på ett annat sätt, presentera nya begrepp som kan hjälpa dem att förstå vad problemet egentligen består i och hur förekommande det är, hjälpa dem att överge en del gamla antagan­den, samt att punktera myter.”</a:t>
            </a:r>
          </a:p>
          <a:p>
            <a:pPr marL="0" lvl="0" indent="0" algn="r">
              <a:lnSpc>
                <a:spcPct val="150000"/>
              </a:lnSpc>
              <a:spcAft>
                <a:spcPts val="1200"/>
              </a:spcAft>
              <a:buNone/>
            </a:pPr>
            <a:r>
              <a:rPr lang="sv-SE" sz="2900" b="0" i="1" dirty="0">
                <a:solidFill>
                  <a:prstClr val="black"/>
                </a:solidFill>
                <a:latin typeface="Calibri"/>
              </a:rPr>
              <a:t>Carol </a:t>
            </a:r>
            <a:r>
              <a:rPr lang="sv-SE" sz="2900" b="0" i="1" dirty="0" smtClean="0">
                <a:solidFill>
                  <a:prstClr val="black"/>
                </a:solidFill>
                <a:latin typeface="Calibri"/>
              </a:rPr>
              <a:t>Weiss</a:t>
            </a:r>
            <a:endParaRPr lang="sv-SE" sz="2900" b="0" i="1" dirty="0">
              <a:solidFill>
                <a:prstClr val="black"/>
              </a:solidFill>
              <a:latin typeface="Calibri"/>
            </a:endParaRPr>
          </a:p>
        </p:txBody>
      </p:sp>
    </p:spTree>
    <p:extLst>
      <p:ext uri="{BB962C8B-B14F-4D97-AF65-F5344CB8AC3E}">
        <p14:creationId xmlns:p14="http://schemas.microsoft.com/office/powerpoint/2010/main" val="2046914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47984" y="332656"/>
            <a:ext cx="7956464" cy="936104"/>
          </a:xfrm>
        </p:spPr>
        <p:txBody>
          <a:bodyPr>
            <a:normAutofit fontScale="90000"/>
          </a:bodyPr>
          <a:lstStyle/>
          <a:p>
            <a:r>
              <a:rPr lang="sv-SE" dirty="0" smtClean="0"/>
              <a:t>Lärares deltagande i akademisk forskning</a:t>
            </a:r>
            <a:endParaRPr lang="sv-SE" dirty="0"/>
          </a:p>
        </p:txBody>
      </p:sp>
      <p:sp>
        <p:nvSpPr>
          <p:cNvPr id="5" name="textruta 4"/>
          <p:cNvSpPr txBox="1"/>
          <p:nvPr/>
        </p:nvSpPr>
        <p:spPr>
          <a:xfrm>
            <a:off x="623638" y="1465614"/>
            <a:ext cx="8196834" cy="4339650"/>
          </a:xfrm>
          <a:prstGeom prst="rect">
            <a:avLst/>
          </a:prstGeom>
          <a:noFill/>
        </p:spPr>
        <p:txBody>
          <a:bodyPr wrap="square" rtlCol="0">
            <a:spAutoFit/>
          </a:bodyPr>
          <a:lstStyle/>
          <a:p>
            <a:pPr>
              <a:spcAft>
                <a:spcPts val="1200"/>
              </a:spcAft>
            </a:pPr>
            <a:r>
              <a:rPr lang="sv-SE" b="1" dirty="0" smtClean="0"/>
              <a:t>Roller</a:t>
            </a:r>
          </a:p>
          <a:p>
            <a:pPr marL="457200" indent="-457200">
              <a:spcAft>
                <a:spcPts val="1200"/>
              </a:spcAft>
              <a:buFont typeface="+mj-lt"/>
              <a:buAutoNum type="arabicPeriod"/>
            </a:pPr>
            <a:r>
              <a:rPr lang="sv-SE" sz="2000" dirty="0" smtClean="0"/>
              <a:t>Mottagare (konsument).</a:t>
            </a:r>
          </a:p>
          <a:p>
            <a:pPr marL="457200" indent="-457200">
              <a:spcAft>
                <a:spcPts val="1200"/>
              </a:spcAft>
              <a:buFont typeface="+mj-lt"/>
              <a:buAutoNum type="arabicPeriod"/>
            </a:pPr>
            <a:r>
              <a:rPr lang="sv-SE" sz="2000" dirty="0" smtClean="0"/>
              <a:t>Medverka i forskardriven forskning (objekt, ”bli </a:t>
            </a:r>
            <a:r>
              <a:rPr lang="sv-SE" sz="2000" dirty="0" err="1" smtClean="0"/>
              <a:t>forskad</a:t>
            </a:r>
            <a:r>
              <a:rPr lang="sv-SE" sz="2000" dirty="0" smtClean="0"/>
              <a:t> på”).</a:t>
            </a:r>
          </a:p>
          <a:p>
            <a:pPr marL="457200" indent="-457200">
              <a:spcAft>
                <a:spcPts val="1200"/>
              </a:spcAft>
              <a:buFont typeface="+mj-lt"/>
              <a:buAutoNum type="arabicPeriod"/>
            </a:pPr>
            <a:r>
              <a:rPr lang="sv-SE" sz="2000" dirty="0" smtClean="0"/>
              <a:t>Delta i en forskningsinsats, t.ex. designexperiment  (samverkan).</a:t>
            </a:r>
          </a:p>
          <a:p>
            <a:pPr marL="457200" indent="-457200">
              <a:spcAft>
                <a:spcPts val="1200"/>
              </a:spcAft>
              <a:buFont typeface="+mj-lt"/>
              <a:buAutoNum type="arabicPeriod"/>
            </a:pPr>
            <a:r>
              <a:rPr lang="sv-SE" sz="2000" dirty="0" smtClean="0"/>
              <a:t>Bedriva egen forskning inom ramen för en forskarutbildning, t.ex. forskarskola (producent).</a:t>
            </a:r>
          </a:p>
          <a:p>
            <a:pPr>
              <a:spcAft>
                <a:spcPts val="1200"/>
              </a:spcAft>
            </a:pPr>
            <a:r>
              <a:rPr lang="sv-SE" b="1" dirty="0"/>
              <a:t>Finansiering</a:t>
            </a:r>
          </a:p>
          <a:p>
            <a:pPr marL="457200" indent="-457200">
              <a:spcAft>
                <a:spcPts val="1200"/>
              </a:spcAft>
              <a:buAutoNum type="arabicPeriod"/>
            </a:pPr>
            <a:r>
              <a:rPr lang="sv-SE" sz="2000" dirty="0" smtClean="0"/>
              <a:t>Vetenskapsrådet </a:t>
            </a:r>
            <a:r>
              <a:rPr lang="sv-SE" sz="2000" dirty="0"/>
              <a:t>(Utbildningsvetenskapliga kommittén)</a:t>
            </a:r>
          </a:p>
          <a:p>
            <a:pPr marL="457200" indent="-457200">
              <a:spcAft>
                <a:spcPts val="1200"/>
              </a:spcAft>
              <a:buAutoNum type="arabicPeriod"/>
            </a:pPr>
            <a:r>
              <a:rPr lang="sv-SE" sz="2000" dirty="0"/>
              <a:t>Särskilda medel för lärares forskning (Skolverket)</a:t>
            </a:r>
          </a:p>
          <a:p>
            <a:pPr marL="457200" indent="-457200">
              <a:spcAft>
                <a:spcPts val="1200"/>
              </a:spcAft>
              <a:buAutoNum type="arabicPeriod"/>
            </a:pPr>
            <a:r>
              <a:rPr lang="sv-SE" sz="2000" dirty="0"/>
              <a:t>Uppdrag från </a:t>
            </a:r>
            <a:r>
              <a:rPr lang="sv-SE" sz="2000" dirty="0" smtClean="0"/>
              <a:t>myndighet</a:t>
            </a:r>
            <a:endParaRPr lang="sv-SE" sz="2000" dirty="0"/>
          </a:p>
        </p:txBody>
      </p:sp>
    </p:spTree>
    <p:extLst>
      <p:ext uri="{BB962C8B-B14F-4D97-AF65-F5344CB8AC3E}">
        <p14:creationId xmlns:p14="http://schemas.microsoft.com/office/powerpoint/2010/main" val="1671488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47984" y="404664"/>
            <a:ext cx="7560000" cy="936104"/>
          </a:xfrm>
        </p:spPr>
        <p:txBody>
          <a:bodyPr>
            <a:normAutofit fontScale="90000"/>
          </a:bodyPr>
          <a:lstStyle/>
          <a:p>
            <a:r>
              <a:rPr lang="sv-SE" dirty="0" smtClean="0"/>
              <a:t>Lärares deltagande i forskning och utveckling (FoU)</a:t>
            </a:r>
            <a:endParaRPr lang="sv-SE" dirty="0"/>
          </a:p>
        </p:txBody>
      </p:sp>
      <p:sp>
        <p:nvSpPr>
          <p:cNvPr id="6" name="textruta 5"/>
          <p:cNvSpPr txBox="1"/>
          <p:nvPr/>
        </p:nvSpPr>
        <p:spPr>
          <a:xfrm>
            <a:off x="776916" y="1629955"/>
            <a:ext cx="7848872" cy="4247317"/>
          </a:xfrm>
          <a:prstGeom prst="rect">
            <a:avLst/>
          </a:prstGeom>
          <a:noFill/>
        </p:spPr>
        <p:txBody>
          <a:bodyPr wrap="square" rtlCol="0">
            <a:spAutoFit/>
          </a:bodyPr>
          <a:lstStyle/>
          <a:p>
            <a:pPr>
              <a:spcAft>
                <a:spcPts val="1200"/>
              </a:spcAft>
            </a:pPr>
            <a:r>
              <a:rPr lang="sv-SE" sz="2000" b="1" dirty="0" smtClean="0"/>
              <a:t>Roller</a:t>
            </a:r>
          </a:p>
          <a:p>
            <a:pPr marL="457200" indent="-457200">
              <a:spcAft>
                <a:spcPts val="1200"/>
              </a:spcAft>
              <a:buFont typeface="+mj-lt"/>
              <a:buAutoNum type="arabicPeriod"/>
            </a:pPr>
            <a:r>
              <a:rPr lang="sv-SE" sz="2000" dirty="0" smtClean="0"/>
              <a:t>Egen forsknings- &amp; utvecklingsinsats utan akademiska ambitioner.</a:t>
            </a:r>
          </a:p>
          <a:p>
            <a:pPr marL="457200" indent="-457200">
              <a:spcAft>
                <a:spcPts val="1200"/>
              </a:spcAft>
              <a:buFont typeface="+mj-lt"/>
              <a:buAutoNum type="arabicPeriod"/>
            </a:pPr>
            <a:r>
              <a:rPr lang="sv-SE" sz="2000" dirty="0" smtClean="0"/>
              <a:t>Egen forsknings- &amp; utvecklingsinsats under handledning av forskare.</a:t>
            </a:r>
            <a:endParaRPr lang="sv-SE" sz="2000" dirty="0"/>
          </a:p>
          <a:p>
            <a:pPr marL="457200" indent="-457200">
              <a:spcAft>
                <a:spcPts val="1200"/>
              </a:spcAft>
              <a:buFont typeface="+mj-lt"/>
              <a:buAutoNum type="arabicPeriod"/>
            </a:pPr>
            <a:r>
              <a:rPr lang="sv-SE" sz="2000" dirty="0" smtClean="0"/>
              <a:t>Exempel</a:t>
            </a:r>
            <a:r>
              <a:rPr lang="sv-SE" sz="2000" dirty="0"/>
              <a:t>: aktionsforskning, design experiment, </a:t>
            </a:r>
            <a:r>
              <a:rPr lang="sv-SE" sz="2000" dirty="0" err="1"/>
              <a:t>lesson</a:t>
            </a:r>
            <a:r>
              <a:rPr lang="sv-SE" sz="2000" dirty="0"/>
              <a:t> </a:t>
            </a:r>
            <a:r>
              <a:rPr lang="sv-SE" sz="2000" dirty="0" err="1"/>
              <a:t>study</a:t>
            </a:r>
            <a:r>
              <a:rPr lang="sv-SE" sz="2000" dirty="0"/>
              <a:t>/</a:t>
            </a:r>
            <a:r>
              <a:rPr lang="sv-SE" sz="2000" dirty="0" err="1"/>
              <a:t>learning</a:t>
            </a:r>
            <a:r>
              <a:rPr lang="sv-SE" sz="2000" dirty="0"/>
              <a:t> </a:t>
            </a:r>
            <a:r>
              <a:rPr lang="sv-SE" sz="2000" dirty="0" err="1"/>
              <a:t>study</a:t>
            </a:r>
            <a:r>
              <a:rPr lang="sv-SE" sz="2000" dirty="0"/>
              <a:t>, </a:t>
            </a:r>
            <a:r>
              <a:rPr lang="sv-SE" sz="2000" dirty="0" err="1"/>
              <a:t>practice</a:t>
            </a:r>
            <a:r>
              <a:rPr lang="sv-SE" sz="2000" dirty="0"/>
              <a:t> research.</a:t>
            </a:r>
          </a:p>
          <a:p>
            <a:pPr>
              <a:spcBef>
                <a:spcPts val="1200"/>
              </a:spcBef>
              <a:spcAft>
                <a:spcPts val="1200"/>
              </a:spcAft>
            </a:pPr>
            <a:r>
              <a:rPr lang="sv-SE" sz="2000" b="1" dirty="0" smtClean="0"/>
              <a:t>Finansiering</a:t>
            </a:r>
          </a:p>
          <a:p>
            <a:pPr marL="457200" indent="-457200">
              <a:spcAft>
                <a:spcPts val="1200"/>
              </a:spcAft>
              <a:buFont typeface="+mj-lt"/>
              <a:buAutoNum type="arabicPeriod"/>
            </a:pPr>
            <a:r>
              <a:rPr lang="sv-SE" sz="2000" dirty="0" smtClean="0"/>
              <a:t>Kommunen</a:t>
            </a:r>
          </a:p>
          <a:p>
            <a:pPr marL="457200" indent="-457200">
              <a:spcAft>
                <a:spcPts val="1200"/>
              </a:spcAft>
              <a:buFont typeface="+mj-lt"/>
              <a:buAutoNum type="arabicPeriod"/>
            </a:pPr>
            <a:r>
              <a:rPr lang="sv-SE" sz="2000" dirty="0" smtClean="0"/>
              <a:t>Stipendier ?</a:t>
            </a:r>
          </a:p>
        </p:txBody>
      </p:sp>
    </p:spTree>
    <p:extLst>
      <p:ext uri="{BB962C8B-B14F-4D97-AF65-F5344CB8AC3E}">
        <p14:creationId xmlns:p14="http://schemas.microsoft.com/office/powerpoint/2010/main" val="236226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27088" y="3646213"/>
            <a:ext cx="7560000" cy="1150939"/>
          </a:xfrm>
        </p:spPr>
        <p:txBody>
          <a:bodyPr>
            <a:noAutofit/>
          </a:bodyPr>
          <a:lstStyle/>
          <a:p>
            <a:pPr algn="r"/>
            <a:r>
              <a:rPr lang="sv-SE" dirty="0" smtClean="0"/>
              <a:t>Om systematiska kunskapsöversikter</a:t>
            </a:r>
            <a:endParaRPr lang="sv-SE" dirty="0"/>
          </a:p>
        </p:txBody>
      </p:sp>
    </p:spTree>
    <p:extLst>
      <p:ext uri="{BB962C8B-B14F-4D97-AF65-F5344CB8AC3E}">
        <p14:creationId xmlns:p14="http://schemas.microsoft.com/office/powerpoint/2010/main" val="3989962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16632"/>
            <a:ext cx="7560000" cy="791494"/>
          </a:xfrm>
        </p:spPr>
        <p:txBody>
          <a:bodyPr>
            <a:normAutofit/>
          </a:bodyPr>
          <a:lstStyle/>
          <a:p>
            <a:r>
              <a:rPr lang="sv-SE" dirty="0" smtClean="0"/>
              <a:t>Arbetsgången (översiktligt)</a:t>
            </a:r>
            <a:endParaRPr lang="sv-SE" dirty="0"/>
          </a:p>
        </p:txBody>
      </p:sp>
      <p:sp>
        <p:nvSpPr>
          <p:cNvPr id="3" name="Platshållare för innehåll 2"/>
          <p:cNvSpPr>
            <a:spLocks noGrp="1"/>
          </p:cNvSpPr>
          <p:nvPr>
            <p:ph idx="1"/>
          </p:nvPr>
        </p:nvSpPr>
        <p:spPr>
          <a:xfrm>
            <a:off x="827088" y="1052736"/>
            <a:ext cx="7849368" cy="5184576"/>
          </a:xfrm>
        </p:spPr>
        <p:txBody>
          <a:bodyPr>
            <a:normAutofit fontScale="47500" lnSpcReduction="20000"/>
          </a:bodyPr>
          <a:lstStyle/>
          <a:p>
            <a:pPr marL="514350" indent="-514350">
              <a:spcBef>
                <a:spcPts val="1800"/>
              </a:spcBef>
              <a:spcAft>
                <a:spcPts val="600"/>
              </a:spcAft>
              <a:buFont typeface="+mj-lt"/>
              <a:buAutoNum type="arabicPeriod"/>
            </a:pPr>
            <a:r>
              <a:rPr lang="sv-SE" sz="5000" b="0" dirty="0" smtClean="0"/>
              <a:t>Behov</a:t>
            </a:r>
          </a:p>
          <a:p>
            <a:pPr marL="514350" indent="-514350">
              <a:spcAft>
                <a:spcPts val="600"/>
              </a:spcAft>
              <a:buFont typeface="+mj-lt"/>
              <a:buAutoNum type="arabicPeriod"/>
            </a:pPr>
            <a:r>
              <a:rPr lang="sv-SE" sz="5000" b="0" dirty="0" smtClean="0"/>
              <a:t>Forskningsfrågan och metodologi (bl.a. fastställande </a:t>
            </a:r>
            <a:r>
              <a:rPr lang="sv-SE" sz="5000" b="0" dirty="0"/>
              <a:t>av inklusions- och </a:t>
            </a:r>
            <a:r>
              <a:rPr lang="sv-SE" sz="5000" b="0" dirty="0" err="1" smtClean="0"/>
              <a:t>exklusionskriterier</a:t>
            </a:r>
            <a:r>
              <a:rPr lang="sv-SE" sz="5000" b="0" dirty="0" smtClean="0"/>
              <a:t>, sökstrategi, samt av omfattning (djup/bredd)</a:t>
            </a:r>
          </a:p>
          <a:p>
            <a:pPr marL="514350" indent="-514350">
              <a:spcAft>
                <a:spcPts val="600"/>
              </a:spcAft>
              <a:buFont typeface="+mj-lt"/>
              <a:buAutoNum type="arabicPeriod"/>
            </a:pPr>
            <a:r>
              <a:rPr lang="sv-SE" sz="5000" b="0" dirty="0" smtClean="0"/>
              <a:t>Screening (läsning av abstracts, urval i förhållande till inklusions- och exklusionskriterierna, t.ex. relevans för forskningsfrågan)</a:t>
            </a:r>
          </a:p>
          <a:p>
            <a:pPr marL="514350" indent="-514350">
              <a:spcAft>
                <a:spcPts val="600"/>
              </a:spcAft>
              <a:buFont typeface="+mj-lt"/>
              <a:buAutoNum type="arabicPeriod"/>
            </a:pPr>
            <a:r>
              <a:rPr lang="sv-SE" sz="5000" b="0" dirty="0" smtClean="0"/>
              <a:t>Kodning/extrahering av data ur ingående artiklar  i fulltext</a:t>
            </a:r>
          </a:p>
          <a:p>
            <a:pPr marL="514350" indent="-514350">
              <a:spcAft>
                <a:spcPts val="600"/>
              </a:spcAft>
              <a:buFont typeface="+mj-lt"/>
              <a:buAutoNum type="arabicPeriod"/>
            </a:pPr>
            <a:r>
              <a:rPr lang="sv-SE" sz="5000" b="0" dirty="0" smtClean="0"/>
              <a:t>Kartläggning (beskrivning av forskningen)</a:t>
            </a:r>
          </a:p>
          <a:p>
            <a:pPr marL="514350" indent="-514350">
              <a:spcAft>
                <a:spcPts val="600"/>
              </a:spcAft>
              <a:buFont typeface="+mj-lt"/>
              <a:buAutoNum type="arabicPeriod"/>
            </a:pPr>
            <a:r>
              <a:rPr lang="sv-SE" sz="5000" b="0" dirty="0" smtClean="0"/>
              <a:t>Bedömning och evidensgradering</a:t>
            </a:r>
            <a:endParaRPr lang="sv-SE" sz="5000" b="0" dirty="0"/>
          </a:p>
          <a:p>
            <a:pPr marL="514350" indent="-514350">
              <a:spcAft>
                <a:spcPts val="600"/>
              </a:spcAft>
              <a:buFont typeface="+mj-lt"/>
              <a:buAutoNum type="arabicPeriod"/>
            </a:pPr>
            <a:r>
              <a:rPr lang="sv-SE" sz="5000" b="0" dirty="0" smtClean="0"/>
              <a:t>Syntetisering</a:t>
            </a:r>
          </a:p>
          <a:p>
            <a:pPr marL="514350" indent="-514350">
              <a:spcAft>
                <a:spcPts val="600"/>
              </a:spcAft>
              <a:buFont typeface="+mj-lt"/>
              <a:buAutoNum type="arabicPeriod"/>
            </a:pPr>
            <a:r>
              <a:rPr lang="sv-SE" sz="5000" b="0" dirty="0" smtClean="0"/>
              <a:t>Rapportering</a:t>
            </a:r>
          </a:p>
          <a:p>
            <a:pPr marL="514350" indent="-514350">
              <a:buFont typeface="+mj-lt"/>
              <a:buAutoNum type="arabicPeriod"/>
            </a:pPr>
            <a:endParaRPr lang="sv-SE" dirty="0"/>
          </a:p>
        </p:txBody>
      </p:sp>
      <p:sp>
        <p:nvSpPr>
          <p:cNvPr id="4" name="Platshållare för bildnummer 3"/>
          <p:cNvSpPr>
            <a:spLocks noGrp="1"/>
          </p:cNvSpPr>
          <p:nvPr>
            <p:ph type="sldNum" sz="quarter" idx="12"/>
          </p:nvPr>
        </p:nvSpPr>
        <p:spPr/>
        <p:txBody>
          <a:bodyPr/>
          <a:lstStyle/>
          <a:p>
            <a:fld id="{28C3FE5F-1CD7-4463-B80E-5FB8DCD08C6D}" type="slidenum">
              <a:rPr lang="sv-SE" smtClean="0"/>
              <a:t>17</a:t>
            </a:fld>
            <a:endParaRPr lang="sv-SE"/>
          </a:p>
        </p:txBody>
      </p:sp>
    </p:spTree>
    <p:extLst>
      <p:ext uri="{BB962C8B-B14F-4D97-AF65-F5344CB8AC3E}">
        <p14:creationId xmlns:p14="http://schemas.microsoft.com/office/powerpoint/2010/main" val="235189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6693" y="188640"/>
            <a:ext cx="7560000" cy="792087"/>
          </a:xfrm>
        </p:spPr>
        <p:txBody>
          <a:bodyPr>
            <a:noAutofit/>
          </a:bodyPr>
          <a:lstStyle/>
          <a:p>
            <a:r>
              <a:rPr lang="sv-SE" dirty="0" smtClean="0"/>
              <a:t>Olika inriktningar</a:t>
            </a:r>
            <a:endParaRPr lang="sv-SE" dirty="0"/>
          </a:p>
        </p:txBody>
      </p:sp>
      <p:sp>
        <p:nvSpPr>
          <p:cNvPr id="7" name="Platshållare för text 2"/>
          <p:cNvSpPr txBox="1">
            <a:spLocks/>
          </p:cNvSpPr>
          <p:nvPr/>
        </p:nvSpPr>
        <p:spPr>
          <a:xfrm>
            <a:off x="445964" y="1052736"/>
            <a:ext cx="4040188" cy="432048"/>
          </a:xfrm>
          <a:prstGeom prst="rect">
            <a:avLst/>
          </a:prstGeom>
          <a:ln w="12700" cmpd="sng">
            <a:solidFill>
              <a:schemeClr val="tx2">
                <a:lumMod val="75000"/>
              </a:schemeClr>
            </a:solidFill>
          </a:ln>
        </p:spPr>
        <p:txBody>
          <a:bodyPr vert="horz" lIns="91440" tIns="45720" rIns="91440" bIns="45720" rtlCol="0">
            <a:normAutofit fontScale="92500" lnSpcReduction="10000"/>
          </a:bodyPr>
          <a:lstStyle>
            <a:lvl1pPr marL="361950" indent="-361950" algn="l" defTabSz="914400" rtl="0" eaLnBrk="1" latinLnBrk="0" hangingPunct="1">
              <a:spcBef>
                <a:spcPct val="20000"/>
              </a:spcBef>
              <a:buFont typeface="Arial" pitchFamily="34" charset="0"/>
              <a:buChar char="•"/>
              <a:defRPr sz="2600" b="1" kern="1200">
                <a:solidFill>
                  <a:schemeClr val="tx1"/>
                </a:solidFill>
                <a:latin typeface="+mj-lt"/>
                <a:ea typeface="+mn-ea"/>
                <a:cs typeface="+mn-cs"/>
              </a:defRPr>
            </a:lvl1pPr>
            <a:lvl2pPr marL="717550" indent="-355600" algn="l" defTabSz="914400" rtl="0" eaLnBrk="1" latinLnBrk="0" hangingPunct="1">
              <a:spcBef>
                <a:spcPct val="20000"/>
              </a:spcBef>
              <a:buFont typeface="Arial" pitchFamily="34" charset="0"/>
              <a:buChar char="–"/>
              <a:defRPr sz="2200" kern="1200">
                <a:solidFill>
                  <a:schemeClr val="tx1"/>
                </a:solidFill>
                <a:latin typeface="+mj-lt"/>
                <a:ea typeface="+mn-ea"/>
                <a:cs typeface="+mn-cs"/>
              </a:defRPr>
            </a:lvl2pPr>
            <a:lvl3pPr marL="984250" indent="-2667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257300" indent="-27305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1524000" indent="-2667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sv-SE" dirty="0" smtClean="0">
                <a:solidFill>
                  <a:schemeClr val="accent1">
                    <a:lumMod val="75000"/>
                  </a:schemeClr>
                </a:solidFill>
              </a:rPr>
              <a:t>Aggregerande</a:t>
            </a:r>
            <a:endParaRPr lang="sv-SE" dirty="0">
              <a:solidFill>
                <a:schemeClr val="accent1">
                  <a:lumMod val="75000"/>
                </a:schemeClr>
              </a:solidFill>
            </a:endParaRPr>
          </a:p>
        </p:txBody>
      </p:sp>
      <p:sp>
        <p:nvSpPr>
          <p:cNvPr id="8" name="Platshållare för text 4"/>
          <p:cNvSpPr txBox="1">
            <a:spLocks/>
          </p:cNvSpPr>
          <p:nvPr/>
        </p:nvSpPr>
        <p:spPr>
          <a:xfrm>
            <a:off x="4736913" y="1052736"/>
            <a:ext cx="4041775" cy="432048"/>
          </a:xfrm>
          <a:prstGeom prst="rect">
            <a:avLst/>
          </a:prstGeom>
          <a:ln w="12700" cmpd="sng">
            <a:solidFill>
              <a:schemeClr val="tx2">
                <a:lumMod val="75000"/>
              </a:schemeClr>
            </a:solidFill>
          </a:ln>
        </p:spPr>
        <p:txBody>
          <a:bodyPr vert="horz" lIns="91440" tIns="45720" rIns="91440" bIns="45720" rtlCol="0" anchor="b">
            <a:normAutofit fontScale="92500" lnSpcReduction="10000"/>
          </a:bodyPr>
          <a:lstStyle>
            <a:lvl1pPr marL="361950" indent="-361950" algn="l" defTabSz="914400" rtl="0" eaLnBrk="1" latinLnBrk="0" hangingPunct="1">
              <a:spcBef>
                <a:spcPct val="20000"/>
              </a:spcBef>
              <a:buFont typeface="Arial" pitchFamily="34" charset="0"/>
              <a:buChar char="•"/>
              <a:defRPr sz="2600" b="1" kern="1200">
                <a:solidFill>
                  <a:schemeClr val="tx1"/>
                </a:solidFill>
                <a:latin typeface="+mj-lt"/>
                <a:ea typeface="+mn-ea"/>
                <a:cs typeface="+mn-cs"/>
              </a:defRPr>
            </a:lvl1pPr>
            <a:lvl2pPr marL="717550" indent="-3556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2pPr>
            <a:lvl3pPr marL="984250" indent="-2667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257300" indent="-27305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1524000" indent="-2667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sv-SE" dirty="0" smtClean="0">
                <a:solidFill>
                  <a:schemeClr val="accent1">
                    <a:lumMod val="75000"/>
                  </a:schemeClr>
                </a:solidFill>
              </a:rPr>
              <a:t>Konfigurativa</a:t>
            </a:r>
            <a:endParaRPr lang="sv-SE" dirty="0">
              <a:solidFill>
                <a:schemeClr val="accent1">
                  <a:lumMod val="75000"/>
                </a:schemeClr>
              </a:solidFill>
            </a:endParaRPr>
          </a:p>
        </p:txBody>
      </p:sp>
      <p:sp>
        <p:nvSpPr>
          <p:cNvPr id="9" name="Platshållare för innehåll 3"/>
          <p:cNvSpPr>
            <a:spLocks noGrp="1"/>
          </p:cNvSpPr>
          <p:nvPr>
            <p:ph sz="half" idx="4294967295"/>
          </p:nvPr>
        </p:nvSpPr>
        <p:spPr>
          <a:xfrm>
            <a:off x="445964" y="1628800"/>
            <a:ext cx="4040188" cy="4104456"/>
          </a:xfrm>
          <a:prstGeom prst="rect">
            <a:avLst/>
          </a:prstGeom>
          <a:ln w="12700" cmpd="sng">
            <a:solidFill>
              <a:schemeClr val="tx2">
                <a:lumMod val="75000"/>
              </a:schemeClr>
            </a:solidFill>
          </a:ln>
        </p:spPr>
        <p:txBody>
          <a:bodyPr>
            <a:noAutofit/>
          </a:bodyPr>
          <a:lstStyle/>
          <a:p>
            <a:pPr>
              <a:spcBef>
                <a:spcPts val="0"/>
              </a:spcBef>
              <a:buClr>
                <a:srgbClr val="C00000"/>
              </a:buClr>
            </a:pPr>
            <a:endParaRPr lang="sv-SE" sz="800" dirty="0" smtClean="0"/>
          </a:p>
          <a:p>
            <a:pPr>
              <a:spcBef>
                <a:spcPts val="0"/>
              </a:spcBef>
              <a:spcAft>
                <a:spcPts val="1200"/>
              </a:spcAft>
              <a:buClr>
                <a:srgbClr val="C00000"/>
              </a:buClr>
            </a:pPr>
            <a:r>
              <a:rPr lang="sv-SE" sz="1600" dirty="0" smtClean="0"/>
              <a:t>Oftast </a:t>
            </a:r>
            <a:r>
              <a:rPr lang="sv-SE" sz="1600" b="1" i="1" dirty="0" smtClean="0"/>
              <a:t>kvantitativt</a:t>
            </a:r>
            <a:r>
              <a:rPr lang="sv-SE" sz="1600" dirty="0" smtClean="0"/>
              <a:t> inriktade</a:t>
            </a:r>
          </a:p>
          <a:p>
            <a:pPr>
              <a:spcBef>
                <a:spcPts val="0"/>
              </a:spcBef>
              <a:spcAft>
                <a:spcPts val="1200"/>
              </a:spcAft>
              <a:buClr>
                <a:srgbClr val="C00000"/>
              </a:buClr>
            </a:pPr>
            <a:r>
              <a:rPr lang="sv-SE" sz="1600" b="1" i="1" dirty="0" smtClean="0"/>
              <a:t>Summerar</a:t>
            </a:r>
            <a:r>
              <a:rPr lang="sv-SE" sz="1600" dirty="0" smtClean="0"/>
              <a:t> resultaten från primärstudierna</a:t>
            </a:r>
          </a:p>
          <a:p>
            <a:pPr>
              <a:spcBef>
                <a:spcPts val="0"/>
              </a:spcBef>
              <a:spcAft>
                <a:spcPts val="1200"/>
              </a:spcAft>
              <a:buClr>
                <a:srgbClr val="C00000"/>
              </a:buClr>
            </a:pPr>
            <a:r>
              <a:rPr lang="sv-SE" sz="1600" dirty="0" smtClean="0"/>
              <a:t>Använda begrepp (t.ex. ingående studiers kvalitet) och forsknings-metoder är fastställda </a:t>
            </a:r>
            <a:r>
              <a:rPr lang="sv-SE" sz="1600" b="1" i="1" dirty="0" smtClean="0"/>
              <a:t>i förväg</a:t>
            </a:r>
            <a:endParaRPr lang="sv-SE" sz="1600" dirty="0" smtClean="0"/>
          </a:p>
          <a:p>
            <a:pPr>
              <a:spcBef>
                <a:spcPts val="0"/>
              </a:spcBef>
              <a:spcAft>
                <a:spcPts val="1200"/>
              </a:spcAft>
              <a:buClr>
                <a:srgbClr val="C00000"/>
              </a:buClr>
            </a:pPr>
            <a:r>
              <a:rPr lang="sv-SE" sz="1600" dirty="0" smtClean="0"/>
              <a:t>Tydligt </a:t>
            </a:r>
            <a:r>
              <a:rPr lang="sv-SE" sz="1600" i="1" dirty="0" smtClean="0"/>
              <a:t>metodfokus</a:t>
            </a:r>
            <a:r>
              <a:rPr lang="sv-SE" sz="1600" dirty="0" smtClean="0"/>
              <a:t> i fråga om kvalitet</a:t>
            </a:r>
          </a:p>
          <a:p>
            <a:pPr>
              <a:spcBef>
                <a:spcPts val="0"/>
              </a:spcBef>
              <a:spcAft>
                <a:spcPts val="1200"/>
              </a:spcAft>
              <a:buClr>
                <a:srgbClr val="C00000"/>
              </a:buClr>
            </a:pPr>
            <a:r>
              <a:rPr lang="sv-SE" sz="1600" dirty="0" smtClean="0"/>
              <a:t>Syftar till att </a:t>
            </a:r>
            <a:r>
              <a:rPr lang="sv-SE" sz="1600" b="1" i="1" dirty="0" smtClean="0"/>
              <a:t>pröva</a:t>
            </a:r>
            <a:r>
              <a:rPr lang="sv-SE" sz="1600" dirty="0" smtClean="0"/>
              <a:t> </a:t>
            </a:r>
            <a:r>
              <a:rPr lang="sv-SE" sz="1600" b="1" i="1" dirty="0" smtClean="0"/>
              <a:t>en teori </a:t>
            </a:r>
            <a:r>
              <a:rPr lang="sv-SE" sz="1600" dirty="0" smtClean="0"/>
              <a:t>genom att jämföra effekten av en intervention med en kontrollgrupp (som inte utsatts för </a:t>
            </a:r>
            <a:r>
              <a:rPr lang="sv-SE" sz="1600" dirty="0" err="1" smtClean="0"/>
              <a:t>interventio-nen</a:t>
            </a:r>
            <a:r>
              <a:rPr lang="sv-SE" sz="1600" dirty="0" smtClean="0"/>
              <a:t>)</a:t>
            </a:r>
          </a:p>
          <a:p>
            <a:endParaRPr lang="sv-SE" sz="1200" dirty="0"/>
          </a:p>
        </p:txBody>
      </p:sp>
      <p:sp>
        <p:nvSpPr>
          <p:cNvPr id="10" name="Platshållare för innehåll 5"/>
          <p:cNvSpPr>
            <a:spLocks noGrp="1"/>
          </p:cNvSpPr>
          <p:nvPr>
            <p:ph sz="quarter" idx="4294967295"/>
          </p:nvPr>
        </p:nvSpPr>
        <p:spPr>
          <a:xfrm>
            <a:off x="4736912" y="1628800"/>
            <a:ext cx="4041775" cy="4104456"/>
          </a:xfrm>
          <a:prstGeom prst="rect">
            <a:avLst/>
          </a:prstGeom>
          <a:ln w="12700" cmpd="sng">
            <a:solidFill>
              <a:schemeClr val="tx2">
                <a:lumMod val="75000"/>
              </a:schemeClr>
            </a:solidFill>
          </a:ln>
        </p:spPr>
        <p:txBody>
          <a:bodyPr>
            <a:normAutofit/>
          </a:bodyPr>
          <a:lstStyle/>
          <a:p>
            <a:pPr marL="0" indent="0">
              <a:spcBef>
                <a:spcPts val="0"/>
              </a:spcBef>
              <a:buClr>
                <a:srgbClr val="C00000"/>
              </a:buClr>
              <a:buNone/>
            </a:pPr>
            <a:endParaRPr lang="sv-SE" sz="800" dirty="0" smtClean="0"/>
          </a:p>
          <a:p>
            <a:pPr>
              <a:spcBef>
                <a:spcPts val="0"/>
              </a:spcBef>
              <a:spcAft>
                <a:spcPts val="1200"/>
              </a:spcAft>
              <a:buClr>
                <a:srgbClr val="C00000"/>
              </a:buClr>
            </a:pPr>
            <a:r>
              <a:rPr lang="sv-SE" sz="1600" dirty="0" smtClean="0"/>
              <a:t>Oftast </a:t>
            </a:r>
            <a:r>
              <a:rPr lang="sv-SE" sz="1600" b="1" i="1" dirty="0" smtClean="0"/>
              <a:t>kvalitativt</a:t>
            </a:r>
            <a:r>
              <a:rPr lang="sv-SE" sz="1600" dirty="0" smtClean="0"/>
              <a:t> inriktade</a:t>
            </a:r>
          </a:p>
          <a:p>
            <a:pPr>
              <a:spcBef>
                <a:spcPts val="0"/>
              </a:spcBef>
              <a:spcAft>
                <a:spcPts val="1200"/>
              </a:spcAft>
              <a:buClr>
                <a:srgbClr val="C00000"/>
              </a:buClr>
            </a:pPr>
            <a:r>
              <a:rPr lang="sv-SE" sz="1600" b="1" i="1" dirty="0" smtClean="0"/>
              <a:t>Ordnar</a:t>
            </a:r>
            <a:r>
              <a:rPr lang="sv-SE" sz="1600" dirty="0" smtClean="0"/>
              <a:t> resultaten från primärstudierna</a:t>
            </a:r>
          </a:p>
          <a:p>
            <a:pPr>
              <a:spcBef>
                <a:spcPts val="0"/>
              </a:spcBef>
              <a:spcAft>
                <a:spcPts val="1200"/>
              </a:spcAft>
              <a:buClr>
                <a:srgbClr val="C00000"/>
              </a:buClr>
            </a:pPr>
            <a:r>
              <a:rPr lang="sv-SE" sz="1600" dirty="0" smtClean="0"/>
              <a:t>Använda begrepp (t.ex. ingående studiers kvalitet) utvecklas </a:t>
            </a:r>
            <a:r>
              <a:rPr lang="sv-SE" sz="1600" b="1" i="1" dirty="0" smtClean="0"/>
              <a:t>under arbetets gång</a:t>
            </a:r>
            <a:endParaRPr lang="sv-SE" sz="1600" dirty="0" smtClean="0"/>
          </a:p>
          <a:p>
            <a:pPr>
              <a:spcBef>
                <a:spcPts val="0"/>
              </a:spcBef>
              <a:spcAft>
                <a:spcPts val="1200"/>
              </a:spcAft>
              <a:buClr>
                <a:srgbClr val="C00000"/>
              </a:buClr>
            </a:pPr>
            <a:r>
              <a:rPr lang="sv-SE" sz="1600" dirty="0" smtClean="0"/>
              <a:t>Fokus på vad studien </a:t>
            </a:r>
            <a:r>
              <a:rPr lang="sv-SE" sz="1600" i="1" dirty="0" smtClean="0"/>
              <a:t>bidrar</a:t>
            </a:r>
            <a:r>
              <a:rPr lang="sv-SE" sz="1600" dirty="0" smtClean="0"/>
              <a:t> med (’</a:t>
            </a:r>
            <a:r>
              <a:rPr lang="sv-SE" sz="1600" dirty="0" err="1" smtClean="0"/>
              <a:t>findings</a:t>
            </a:r>
            <a:r>
              <a:rPr lang="sv-SE" sz="1600" dirty="0" smtClean="0"/>
              <a:t>’)</a:t>
            </a:r>
          </a:p>
          <a:p>
            <a:pPr>
              <a:spcBef>
                <a:spcPts val="0"/>
              </a:spcBef>
              <a:spcAft>
                <a:spcPts val="1200"/>
              </a:spcAft>
              <a:buClr>
                <a:srgbClr val="C00000"/>
              </a:buClr>
            </a:pPr>
            <a:r>
              <a:rPr lang="sv-SE" sz="1600" dirty="0" smtClean="0"/>
              <a:t>Syftar till att </a:t>
            </a:r>
            <a:r>
              <a:rPr lang="sv-SE" sz="1600" b="1" i="1" dirty="0" smtClean="0"/>
              <a:t>skapa ny teori</a:t>
            </a:r>
            <a:r>
              <a:rPr lang="sv-SE" sz="1600" dirty="0" smtClean="0"/>
              <a:t>, </a:t>
            </a:r>
            <a:r>
              <a:rPr lang="sv-SE" sz="1600" dirty="0"/>
              <a:t>se mönster, </a:t>
            </a:r>
            <a:r>
              <a:rPr lang="sv-SE" sz="1600" dirty="0" smtClean="0"/>
              <a:t>relationer mellan begrepp</a:t>
            </a:r>
            <a:r>
              <a:rPr lang="sv-SE" sz="1600" dirty="0"/>
              <a:t> </a:t>
            </a:r>
            <a:r>
              <a:rPr lang="sv-SE" sz="1600" dirty="0" smtClean="0"/>
              <a:t>samt tolka och förstå fenomen</a:t>
            </a:r>
            <a:endParaRPr lang="sv-SE" sz="1600" dirty="0"/>
          </a:p>
        </p:txBody>
      </p:sp>
      <p:sp>
        <p:nvSpPr>
          <p:cNvPr id="3" name="Platshållare för bildnummer 2"/>
          <p:cNvSpPr>
            <a:spLocks noGrp="1"/>
          </p:cNvSpPr>
          <p:nvPr>
            <p:ph type="sldNum" sz="quarter" idx="12"/>
          </p:nvPr>
        </p:nvSpPr>
        <p:spPr/>
        <p:txBody>
          <a:bodyPr/>
          <a:lstStyle/>
          <a:p>
            <a:fld id="{28C3FE5F-1CD7-4463-B80E-5FB8DCD08C6D}" type="slidenum">
              <a:rPr lang="sv-SE" smtClean="0"/>
              <a:t>18</a:t>
            </a:fld>
            <a:endParaRPr lang="sv-SE"/>
          </a:p>
        </p:txBody>
      </p:sp>
    </p:spTree>
    <p:extLst>
      <p:ext uri="{BB962C8B-B14F-4D97-AF65-F5344CB8AC3E}">
        <p14:creationId xmlns:p14="http://schemas.microsoft.com/office/powerpoint/2010/main" val="2557450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28C3FE5F-1CD7-4463-B80E-5FB8DCD08C6D}" type="slidenum">
              <a:rPr lang="sv-SE" smtClean="0"/>
              <a:t>19</a:t>
            </a:fld>
            <a:endParaRPr lang="sv-SE"/>
          </a:p>
        </p:txBody>
      </p:sp>
      <p:sp>
        <p:nvSpPr>
          <p:cNvPr id="4" name="Platshållare för innehåll 2"/>
          <p:cNvSpPr txBox="1">
            <a:spLocks/>
          </p:cNvSpPr>
          <p:nvPr/>
        </p:nvSpPr>
        <p:spPr>
          <a:xfrm>
            <a:off x="467544" y="1196752"/>
            <a:ext cx="8208912" cy="4752528"/>
          </a:xfrm>
          <a:prstGeom prst="rect">
            <a:avLst/>
          </a:prstGeom>
        </p:spPr>
        <p:txBody>
          <a:bodyPr>
            <a:noAutofit/>
          </a:bodyPr>
          <a:lstStyle>
            <a:lvl1pPr marL="361950" indent="-361950" algn="l" defTabSz="914400" rtl="0" eaLnBrk="1" latinLnBrk="0" hangingPunct="1">
              <a:spcBef>
                <a:spcPct val="20000"/>
              </a:spcBef>
              <a:buFont typeface="Arial" pitchFamily="34" charset="0"/>
              <a:buChar char="•"/>
              <a:defRPr sz="2600" b="1" kern="1200">
                <a:solidFill>
                  <a:schemeClr val="tx1"/>
                </a:solidFill>
                <a:latin typeface="+mj-lt"/>
                <a:ea typeface="+mn-ea"/>
                <a:cs typeface="+mn-cs"/>
              </a:defRPr>
            </a:lvl1pPr>
            <a:lvl2pPr marL="717550" indent="-3556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2pPr>
            <a:lvl3pPr marL="984250" indent="-2667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257300" indent="-27305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1524000" indent="-2667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5000"/>
              </a:lnSpc>
              <a:spcBef>
                <a:spcPts val="0"/>
              </a:spcBef>
              <a:spcAft>
                <a:spcPts val="600"/>
              </a:spcAft>
            </a:pPr>
            <a:r>
              <a:rPr lang="sv-SE" sz="2200" b="0" dirty="0" smtClean="0">
                <a:ea typeface="Calibri"/>
                <a:cs typeface="Times New Roman"/>
              </a:rPr>
              <a:t>Föreställningen att det endast handlar om effektstudier som representerar ett empiristisk/positivistisk forskningsparadigm</a:t>
            </a:r>
          </a:p>
          <a:p>
            <a:pPr>
              <a:lnSpc>
                <a:spcPct val="115000"/>
              </a:lnSpc>
              <a:spcBef>
                <a:spcPts val="0"/>
              </a:spcBef>
              <a:spcAft>
                <a:spcPts val="600"/>
              </a:spcAft>
            </a:pPr>
            <a:r>
              <a:rPr lang="sv-SE" sz="2200" b="0" dirty="0" smtClean="0">
                <a:ea typeface="Calibri"/>
                <a:cs typeface="Times New Roman"/>
              </a:rPr>
              <a:t>Föreställningen att arbetsprocessen är </a:t>
            </a:r>
            <a:r>
              <a:rPr lang="sv-SE" sz="2200" b="0" dirty="0" err="1" smtClean="0">
                <a:ea typeface="Calibri"/>
                <a:cs typeface="Times New Roman"/>
              </a:rPr>
              <a:t>ateoretisk</a:t>
            </a:r>
            <a:r>
              <a:rPr lang="sv-SE" sz="2200" b="0" dirty="0" smtClean="0">
                <a:ea typeface="Calibri"/>
                <a:cs typeface="Times New Roman"/>
              </a:rPr>
              <a:t> och mekanisk och bortser från frågor om mening och förståelse</a:t>
            </a:r>
          </a:p>
          <a:p>
            <a:pPr>
              <a:lnSpc>
                <a:spcPct val="115000"/>
              </a:lnSpc>
              <a:spcBef>
                <a:spcPts val="0"/>
              </a:spcBef>
              <a:spcAft>
                <a:spcPts val="600"/>
              </a:spcAft>
            </a:pPr>
            <a:r>
              <a:rPr lang="sv-SE" sz="2200" b="0" dirty="0" smtClean="0">
                <a:ea typeface="Calibri"/>
                <a:cs typeface="Times New Roman"/>
              </a:rPr>
              <a:t>Uppfattningen att det endast är mycket begränsade fråge-ställningar som undersöks</a:t>
            </a:r>
          </a:p>
          <a:p>
            <a:pPr>
              <a:lnSpc>
                <a:spcPct val="115000"/>
              </a:lnSpc>
              <a:spcBef>
                <a:spcPts val="0"/>
              </a:spcBef>
              <a:spcAft>
                <a:spcPts val="600"/>
              </a:spcAft>
            </a:pPr>
            <a:r>
              <a:rPr lang="sv-SE" sz="2200" b="0" dirty="0" smtClean="0">
                <a:ea typeface="Calibri"/>
                <a:cs typeface="Times New Roman"/>
              </a:rPr>
              <a:t>Uppfattningen att översikterna ofta omfattar ett fåtal studier och bortser från mycket av den relevanta forskningen</a:t>
            </a:r>
          </a:p>
          <a:p>
            <a:pPr>
              <a:lnSpc>
                <a:spcPct val="115000"/>
              </a:lnSpc>
              <a:spcBef>
                <a:spcPts val="0"/>
              </a:spcBef>
              <a:spcAft>
                <a:spcPts val="600"/>
              </a:spcAft>
            </a:pPr>
            <a:r>
              <a:rPr lang="sv-SE" sz="2200" b="0" dirty="0" smtClean="0">
                <a:ea typeface="Calibri"/>
                <a:cs typeface="Times New Roman"/>
              </a:rPr>
              <a:t>Uppfattningen att systematiska kunskapsöversikter uppskattas av de styrande på grund av att de fungerar som instrument för en ny slags styrning och kontroll av forskning</a:t>
            </a:r>
          </a:p>
        </p:txBody>
      </p:sp>
      <p:sp>
        <p:nvSpPr>
          <p:cNvPr id="5" name="Rubrik 1"/>
          <p:cNvSpPr txBox="1">
            <a:spLocks/>
          </p:cNvSpPr>
          <p:nvPr/>
        </p:nvSpPr>
        <p:spPr>
          <a:xfrm>
            <a:off x="395536" y="260648"/>
            <a:ext cx="8280920" cy="871958"/>
          </a:xfrm>
          <a:prstGeom prst="rect">
            <a:avLst/>
          </a:prstGeom>
        </p:spPr>
        <p:txBody>
          <a:bodyPr anchor="ctr">
            <a:noAutofit/>
          </a:bodyPr>
          <a:lstStyle>
            <a:lvl1pPr algn="l" defTabSz="914400" rtl="0" eaLnBrk="1" latinLnBrk="0" hangingPunct="1">
              <a:spcBef>
                <a:spcPct val="0"/>
              </a:spcBef>
              <a:buNone/>
              <a:defRPr sz="3600" b="1" kern="1200">
                <a:solidFill>
                  <a:schemeClr val="accent1"/>
                </a:solidFill>
                <a:latin typeface="+mj-lt"/>
                <a:ea typeface="+mj-ea"/>
                <a:cs typeface="+mj-cs"/>
              </a:defRPr>
            </a:lvl1pPr>
          </a:lstStyle>
          <a:p>
            <a:r>
              <a:rPr lang="sv-SE" sz="2800" dirty="0" smtClean="0"/>
              <a:t>Kritiken mot systematiska kunskapsöversikter</a:t>
            </a:r>
            <a:endParaRPr lang="sv-SE" sz="2800" dirty="0"/>
          </a:p>
        </p:txBody>
      </p:sp>
    </p:spTree>
    <p:extLst>
      <p:ext uri="{BB962C8B-B14F-4D97-AF65-F5344CB8AC3E}">
        <p14:creationId xmlns:p14="http://schemas.microsoft.com/office/powerpoint/2010/main" val="1259117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088" y="549275"/>
            <a:ext cx="7560000" cy="791494"/>
          </a:xfrm>
        </p:spPr>
        <p:txBody>
          <a:bodyPr>
            <a:normAutofit fontScale="90000"/>
          </a:bodyPr>
          <a:lstStyle/>
          <a:p>
            <a:r>
              <a:rPr lang="sv-SE" dirty="0" smtClean="0"/>
              <a:t>Skolforskningsinstitutets uppdrag</a:t>
            </a:r>
            <a:endParaRPr lang="sv-SE" dirty="0"/>
          </a:p>
        </p:txBody>
      </p:sp>
      <p:sp>
        <p:nvSpPr>
          <p:cNvPr id="3" name="Platshållare för innehåll 2"/>
          <p:cNvSpPr>
            <a:spLocks noGrp="1"/>
          </p:cNvSpPr>
          <p:nvPr>
            <p:ph idx="1"/>
          </p:nvPr>
        </p:nvSpPr>
        <p:spPr>
          <a:xfrm>
            <a:off x="827584" y="1556792"/>
            <a:ext cx="7524912" cy="4175820"/>
          </a:xfrm>
        </p:spPr>
        <p:txBody>
          <a:bodyPr>
            <a:normAutofit fontScale="77500" lnSpcReduction="20000"/>
          </a:bodyPr>
          <a:lstStyle/>
          <a:p>
            <a:pPr marL="0" indent="0">
              <a:lnSpc>
                <a:spcPct val="150000"/>
              </a:lnSpc>
              <a:spcAft>
                <a:spcPts val="1200"/>
              </a:spcAft>
              <a:buNone/>
            </a:pPr>
            <a:r>
              <a:rPr lang="sv-SE" sz="3100" b="0" dirty="0" smtClean="0"/>
              <a:t>”…bidra till att de </a:t>
            </a:r>
            <a:r>
              <a:rPr lang="sv-SE" sz="3100" i="1" dirty="0" smtClean="0"/>
              <a:t>verksamma inom skolväsendet </a:t>
            </a:r>
            <a:r>
              <a:rPr lang="sv-SE" sz="3100" b="0" dirty="0" smtClean="0"/>
              <a:t>ges goda förutsättningar att planera, genomföra och utvärdera undervisingen, med stöd av vetenskapligt underbyggda metoder och arbetssätt. Myndigheten ska bidra till goda förutsättningar för barns och elevers utveckling och lärande samt till förbättrade kunskaps-resultat för elever.”</a:t>
            </a:r>
          </a:p>
          <a:p>
            <a:pPr marL="0" indent="0" algn="r">
              <a:lnSpc>
                <a:spcPct val="150000"/>
              </a:lnSpc>
              <a:spcAft>
                <a:spcPts val="1200"/>
              </a:spcAft>
              <a:buNone/>
            </a:pPr>
            <a:r>
              <a:rPr lang="sv-SE" sz="2800" b="0" dirty="0" smtClean="0"/>
              <a:t>(Utredningens förslag till instruktion)</a:t>
            </a:r>
            <a:endParaRPr lang="sv-SE" sz="2800" b="0" dirty="0"/>
          </a:p>
        </p:txBody>
      </p:sp>
    </p:spTree>
    <p:extLst>
      <p:ext uri="{BB962C8B-B14F-4D97-AF65-F5344CB8AC3E}">
        <p14:creationId xmlns:p14="http://schemas.microsoft.com/office/powerpoint/2010/main" val="2082581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3646213"/>
            <a:ext cx="7560000" cy="1150939"/>
          </a:xfrm>
        </p:spPr>
        <p:txBody>
          <a:bodyPr>
            <a:normAutofit/>
          </a:bodyPr>
          <a:lstStyle/>
          <a:p>
            <a:pPr algn="r"/>
            <a:r>
              <a:rPr lang="sv-SE" dirty="0" smtClean="0"/>
              <a:t>Om praktiknära forskning</a:t>
            </a:r>
            <a:endParaRPr lang="sv-SE" dirty="0"/>
          </a:p>
        </p:txBody>
      </p:sp>
    </p:spTree>
    <p:extLst>
      <p:ext uri="{BB962C8B-B14F-4D97-AF65-F5344CB8AC3E}">
        <p14:creationId xmlns:p14="http://schemas.microsoft.com/office/powerpoint/2010/main" val="3938935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404664"/>
            <a:ext cx="7560000" cy="863501"/>
          </a:xfrm>
        </p:spPr>
        <p:txBody>
          <a:bodyPr>
            <a:normAutofit fontScale="90000"/>
          </a:bodyPr>
          <a:lstStyle/>
          <a:p>
            <a:r>
              <a:rPr lang="sv-SE" dirty="0" smtClean="0"/>
              <a:t>Praktiknära forskning – varför är den så svår att åstadkomma?</a:t>
            </a:r>
            <a:endParaRPr lang="sv-SE" dirty="0"/>
          </a:p>
        </p:txBody>
      </p:sp>
      <p:sp>
        <p:nvSpPr>
          <p:cNvPr id="3" name="Platshållare för innehåll 2"/>
          <p:cNvSpPr>
            <a:spLocks noGrp="1"/>
          </p:cNvSpPr>
          <p:nvPr>
            <p:ph idx="1"/>
          </p:nvPr>
        </p:nvSpPr>
        <p:spPr>
          <a:xfrm>
            <a:off x="827088" y="1628800"/>
            <a:ext cx="7524912" cy="4248472"/>
          </a:xfrm>
        </p:spPr>
        <p:txBody>
          <a:bodyPr>
            <a:normAutofit fontScale="92500"/>
          </a:bodyPr>
          <a:lstStyle/>
          <a:p>
            <a:pPr marL="514350" indent="-514350">
              <a:buFont typeface="+mj-lt"/>
              <a:buAutoNum type="arabicPeriod"/>
            </a:pPr>
            <a:r>
              <a:rPr lang="sv-SE" sz="2800" dirty="0"/>
              <a:t>De akademiska ämnenas konstruktion </a:t>
            </a:r>
            <a:endParaRPr lang="sv-SE" sz="2800" b="0" dirty="0" smtClean="0"/>
          </a:p>
          <a:p>
            <a:pPr marL="534988" lvl="1" indent="0">
              <a:spcAft>
                <a:spcPts val="1200"/>
              </a:spcAft>
              <a:buNone/>
            </a:pPr>
            <a:r>
              <a:rPr lang="sv-SE" dirty="0">
                <a:solidFill>
                  <a:schemeClr val="accent4"/>
                </a:solidFill>
              </a:rPr>
              <a:t>U</a:t>
            </a:r>
            <a:r>
              <a:rPr lang="sv-SE" b="0" dirty="0" smtClean="0"/>
              <a:t>tesluter </a:t>
            </a:r>
            <a:r>
              <a:rPr lang="sv-SE" b="0" dirty="0"/>
              <a:t>praktik </a:t>
            </a:r>
            <a:r>
              <a:rPr lang="sv-SE" b="0" dirty="0" smtClean="0"/>
              <a:t>– trots </a:t>
            </a:r>
            <a:r>
              <a:rPr lang="sv-SE" b="0" dirty="0"/>
              <a:t>att yrkesutbildning är högskolans ”främsta gren</a:t>
            </a:r>
            <a:r>
              <a:rPr lang="sv-SE" b="0" dirty="0" smtClean="0"/>
              <a:t>”!</a:t>
            </a:r>
            <a:r>
              <a:rPr lang="sv-SE" b="0" dirty="0"/>
              <a:t> (Lennart Olausson)</a:t>
            </a:r>
          </a:p>
          <a:p>
            <a:pPr marL="514350" indent="-514350">
              <a:buFont typeface="+mj-lt"/>
              <a:buAutoNum type="arabicPeriod"/>
            </a:pPr>
            <a:r>
              <a:rPr lang="sv-SE" sz="2800" dirty="0" smtClean="0"/>
              <a:t>Pedagogikämnets </a:t>
            </a:r>
            <a:r>
              <a:rPr lang="sv-SE" sz="2800" dirty="0"/>
              <a:t>kärna </a:t>
            </a:r>
            <a:r>
              <a:rPr lang="sv-SE" sz="2800" dirty="0" smtClean="0"/>
              <a:t>har förändrats</a:t>
            </a:r>
          </a:p>
          <a:p>
            <a:pPr marL="534988" lvl="2" indent="0">
              <a:spcAft>
                <a:spcPts val="1200"/>
              </a:spcAft>
              <a:buNone/>
            </a:pPr>
            <a:r>
              <a:rPr lang="sv-SE" sz="2200" b="0" dirty="0" smtClean="0"/>
              <a:t>Filosofi </a:t>
            </a:r>
            <a:r>
              <a:rPr lang="sv-SE" sz="2200" b="0" dirty="0"/>
              <a:t>– Beteendevetenskap – Sociologi – Statskunskap – ”Den språkliga vändningen” dvs. filosofins återkomst i form av fenomenologi och hermeneutik</a:t>
            </a:r>
          </a:p>
          <a:p>
            <a:pPr marL="514350" indent="-514350">
              <a:buFont typeface="+mj-lt"/>
              <a:buAutoNum type="arabicPeriod"/>
            </a:pPr>
            <a:r>
              <a:rPr lang="sv-SE" sz="2800" dirty="0"/>
              <a:t>Utbildningsvetenskap är ett </a:t>
            </a:r>
            <a:r>
              <a:rPr lang="sv-SE" sz="2800" dirty="0" smtClean="0"/>
              <a:t>mång-disciplinärt forskningsområde</a:t>
            </a:r>
          </a:p>
          <a:p>
            <a:pPr marL="877888" lvl="1" indent="-342900">
              <a:spcAft>
                <a:spcPts val="1200"/>
              </a:spcAft>
            </a:pPr>
            <a:r>
              <a:rPr lang="sv-SE" dirty="0" smtClean="0"/>
              <a:t>Vem ska ta ansvar för den praktiknära aspekten?</a:t>
            </a:r>
            <a:endParaRPr lang="sv-SE" dirty="0"/>
          </a:p>
        </p:txBody>
      </p:sp>
      <p:sp>
        <p:nvSpPr>
          <p:cNvPr id="4" name="Platshållare för bildnummer 3"/>
          <p:cNvSpPr>
            <a:spLocks noGrp="1"/>
          </p:cNvSpPr>
          <p:nvPr>
            <p:ph type="sldNum" sz="quarter" idx="12"/>
          </p:nvPr>
        </p:nvSpPr>
        <p:spPr/>
        <p:txBody>
          <a:bodyPr/>
          <a:lstStyle/>
          <a:p>
            <a:fld id="{28C3FE5F-1CD7-4463-B80E-5FB8DCD08C6D}" type="slidenum">
              <a:rPr lang="sv-SE" smtClean="0"/>
              <a:t>21</a:t>
            </a:fld>
            <a:endParaRPr lang="sv-SE"/>
          </a:p>
        </p:txBody>
      </p:sp>
    </p:spTree>
    <p:extLst>
      <p:ext uri="{BB962C8B-B14F-4D97-AF65-F5344CB8AC3E}">
        <p14:creationId xmlns:p14="http://schemas.microsoft.com/office/powerpoint/2010/main" val="3433074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27584" y="620688"/>
            <a:ext cx="7524912" cy="5256584"/>
          </a:xfrm>
        </p:spPr>
        <p:txBody>
          <a:bodyPr>
            <a:normAutofit/>
          </a:bodyPr>
          <a:lstStyle/>
          <a:p>
            <a:pPr marL="514350" indent="-514350">
              <a:spcAft>
                <a:spcPts val="1800"/>
              </a:spcAft>
              <a:buFont typeface="+mj-lt"/>
              <a:buAutoNum type="arabicPeriod" startAt="4"/>
            </a:pPr>
            <a:r>
              <a:rPr lang="sv-SE" dirty="0" smtClean="0"/>
              <a:t>Den tillämpade (teknikinfluerade) forskningens position</a:t>
            </a:r>
          </a:p>
          <a:p>
            <a:pPr marL="803275" lvl="1" indent="-268288">
              <a:spcAft>
                <a:spcPts val="1200"/>
              </a:spcAft>
            </a:pPr>
            <a:r>
              <a:rPr lang="sv-SE" b="0" dirty="0" smtClean="0"/>
              <a:t>Ökar </a:t>
            </a:r>
            <a:r>
              <a:rPr lang="sv-SE" b="0" dirty="0"/>
              <a:t>förtrogenheten med en viss </a:t>
            </a:r>
            <a:r>
              <a:rPr lang="sv-SE" b="0" dirty="0" smtClean="0"/>
              <a:t>empiri (mer av samma slags kunskap som man redan har, men inte ”ny” kunskap)</a:t>
            </a:r>
            <a:endParaRPr lang="sv-SE" b="0" dirty="0"/>
          </a:p>
          <a:p>
            <a:pPr marL="803275" lvl="1" indent="-268288">
              <a:spcAft>
                <a:spcPts val="1200"/>
              </a:spcAft>
            </a:pPr>
            <a:r>
              <a:rPr lang="sv-SE" b="0" dirty="0" smtClean="0"/>
              <a:t>Genererar inte ny teori</a:t>
            </a:r>
          </a:p>
          <a:p>
            <a:pPr marL="803275" lvl="1" indent="-268288">
              <a:spcAft>
                <a:spcPts val="1200"/>
              </a:spcAft>
            </a:pPr>
            <a:r>
              <a:rPr lang="sv-SE" dirty="0"/>
              <a:t>Inom-vetenskapliga kriterier styr bedömningen av vetenskaplig kvalitet </a:t>
            </a:r>
            <a:r>
              <a:rPr lang="sv-SE" dirty="0" smtClean="0"/>
              <a:t>och tillämpad forskning r</a:t>
            </a:r>
            <a:r>
              <a:rPr lang="sv-SE" b="0" dirty="0" smtClean="0"/>
              <a:t>äknas inte som vetenskap av högsta kvalitet:</a:t>
            </a:r>
          </a:p>
          <a:p>
            <a:pPr marL="1081088" lvl="2" indent="-277813"/>
            <a:r>
              <a:rPr lang="sv-SE" b="0" dirty="0" smtClean="0"/>
              <a:t>Endast undantagsvis meriterande för publicering i vetenskapliga tidskrifter</a:t>
            </a:r>
          </a:p>
          <a:p>
            <a:pPr marL="1081088" lvl="2" indent="-277813">
              <a:spcAft>
                <a:spcPts val="1800"/>
              </a:spcAft>
            </a:pPr>
            <a:r>
              <a:rPr lang="sv-SE" dirty="0"/>
              <a:t>S</a:t>
            </a:r>
            <a:r>
              <a:rPr lang="sv-SE" b="0" dirty="0" smtClean="0"/>
              <a:t>vårt få stöd från forskningsfinansiärer</a:t>
            </a:r>
          </a:p>
        </p:txBody>
      </p:sp>
      <p:sp>
        <p:nvSpPr>
          <p:cNvPr id="4" name="Platshållare för bildnummer 3"/>
          <p:cNvSpPr>
            <a:spLocks noGrp="1"/>
          </p:cNvSpPr>
          <p:nvPr>
            <p:ph type="sldNum" sz="quarter" idx="12"/>
          </p:nvPr>
        </p:nvSpPr>
        <p:spPr/>
        <p:txBody>
          <a:bodyPr/>
          <a:lstStyle/>
          <a:p>
            <a:fld id="{28C3FE5F-1CD7-4463-B80E-5FB8DCD08C6D}" type="slidenum">
              <a:rPr lang="sv-SE" smtClean="0"/>
              <a:t>22</a:t>
            </a:fld>
            <a:endParaRPr lang="sv-SE"/>
          </a:p>
        </p:txBody>
      </p:sp>
    </p:spTree>
    <p:extLst>
      <p:ext uri="{BB962C8B-B14F-4D97-AF65-F5344CB8AC3E}">
        <p14:creationId xmlns:p14="http://schemas.microsoft.com/office/powerpoint/2010/main" val="3248192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11560" y="260648"/>
            <a:ext cx="8065392" cy="6048672"/>
          </a:xfrm>
        </p:spPr>
        <p:txBody>
          <a:bodyPr>
            <a:normAutofit fontScale="92500" lnSpcReduction="20000"/>
          </a:bodyPr>
          <a:lstStyle/>
          <a:p>
            <a:pPr marL="514350" indent="-514350">
              <a:spcAft>
                <a:spcPts val="1200"/>
              </a:spcAft>
              <a:buFont typeface="+mj-lt"/>
              <a:buAutoNum type="arabicPeriod" startAt="5"/>
            </a:pPr>
            <a:r>
              <a:rPr lang="sv-SE" sz="2800" dirty="0" smtClean="0"/>
              <a:t>Utbildningsforskningens organisation</a:t>
            </a:r>
            <a:endParaRPr lang="sv-SE" sz="2800" dirty="0"/>
          </a:p>
          <a:p>
            <a:pPr marL="895350" lvl="0" indent="-360363"/>
            <a:r>
              <a:rPr lang="sv-SE" sz="2800" dirty="0">
                <a:solidFill>
                  <a:prstClr val="black"/>
                </a:solidFill>
                <a:latin typeface="Calibri"/>
              </a:rPr>
              <a:t>1977 års högskolereform</a:t>
            </a:r>
          </a:p>
          <a:p>
            <a:pPr marL="1163638" lvl="1" indent="-268288"/>
            <a:r>
              <a:rPr lang="sv-SE" sz="2600" dirty="0">
                <a:solidFill>
                  <a:prstClr val="black"/>
                </a:solidFill>
                <a:latin typeface="Calibri"/>
              </a:rPr>
              <a:t>Lärarutbildningen infogas i högskolan</a:t>
            </a:r>
          </a:p>
          <a:p>
            <a:pPr marL="1163638" lvl="1" indent="-268288"/>
            <a:r>
              <a:rPr lang="sv-SE" sz="2600" dirty="0">
                <a:solidFill>
                  <a:prstClr val="black"/>
                </a:solidFill>
                <a:latin typeface="Calibri"/>
              </a:rPr>
              <a:t>De regionala högskolorna ökar i </a:t>
            </a:r>
            <a:r>
              <a:rPr lang="sv-SE" sz="2600" dirty="0" smtClean="0">
                <a:solidFill>
                  <a:prstClr val="black"/>
                </a:solidFill>
                <a:latin typeface="Calibri"/>
              </a:rPr>
              <a:t>antal, men saknar</a:t>
            </a:r>
            <a:endParaRPr lang="sv-SE" sz="2600" dirty="0">
              <a:solidFill>
                <a:prstClr val="black"/>
              </a:solidFill>
              <a:latin typeface="Calibri"/>
            </a:endParaRPr>
          </a:p>
          <a:p>
            <a:pPr marL="1431925" lvl="2" indent="-268288">
              <a:buFont typeface="Courier New" panose="02070309020205020404" pitchFamily="49" charset="0"/>
              <a:buChar char="o"/>
            </a:pPr>
            <a:r>
              <a:rPr lang="sv-SE" sz="2200" dirty="0" smtClean="0">
                <a:solidFill>
                  <a:prstClr val="black"/>
                </a:solidFill>
                <a:latin typeface="Calibri"/>
              </a:rPr>
              <a:t>forskningsresurser</a:t>
            </a:r>
            <a:endParaRPr lang="sv-SE" sz="2200" dirty="0">
              <a:solidFill>
                <a:prstClr val="black"/>
              </a:solidFill>
              <a:latin typeface="Calibri"/>
            </a:endParaRPr>
          </a:p>
          <a:p>
            <a:pPr marL="1431925" lvl="2" indent="-268288">
              <a:spcAft>
                <a:spcPts val="600"/>
              </a:spcAft>
              <a:buFont typeface="Courier New" panose="02070309020205020404" pitchFamily="49" charset="0"/>
              <a:buChar char="o"/>
            </a:pPr>
            <a:r>
              <a:rPr lang="sv-SE" sz="2200" dirty="0" smtClean="0">
                <a:solidFill>
                  <a:prstClr val="black"/>
                </a:solidFill>
                <a:latin typeface="Calibri"/>
              </a:rPr>
              <a:t>examinationsrätt </a:t>
            </a:r>
            <a:r>
              <a:rPr lang="sv-SE" sz="2200" dirty="0">
                <a:solidFill>
                  <a:prstClr val="black"/>
                </a:solidFill>
                <a:latin typeface="Calibri"/>
              </a:rPr>
              <a:t>på doktorsnivån</a:t>
            </a:r>
          </a:p>
          <a:p>
            <a:pPr marL="895350" lvl="0" indent="-360363">
              <a:spcAft>
                <a:spcPts val="600"/>
              </a:spcAft>
            </a:pPr>
            <a:r>
              <a:rPr lang="sv-SE" sz="2800" dirty="0">
                <a:solidFill>
                  <a:prstClr val="black"/>
                </a:solidFill>
                <a:latin typeface="Calibri"/>
              </a:rPr>
              <a:t>Skolverkets forskningsprogram </a:t>
            </a:r>
            <a:r>
              <a:rPr lang="sv-SE" sz="2800" b="0" dirty="0">
                <a:solidFill>
                  <a:prstClr val="black"/>
                </a:solidFill>
                <a:latin typeface="Calibri"/>
              </a:rPr>
              <a:t>(1991 – 2001)</a:t>
            </a:r>
          </a:p>
          <a:p>
            <a:pPr marL="895350" lvl="0" indent="-360363">
              <a:spcAft>
                <a:spcPts val="600"/>
              </a:spcAft>
            </a:pPr>
            <a:r>
              <a:rPr lang="sv-SE" sz="2800" dirty="0">
                <a:solidFill>
                  <a:prstClr val="black"/>
                </a:solidFill>
                <a:latin typeface="Calibri"/>
              </a:rPr>
              <a:t>Lärarutbildningskommittén</a:t>
            </a:r>
            <a:r>
              <a:rPr lang="sv-SE" sz="2800" b="0" dirty="0">
                <a:solidFill>
                  <a:prstClr val="black"/>
                </a:solidFill>
                <a:latin typeface="Calibri"/>
              </a:rPr>
              <a:t> (SOU 1999:63)</a:t>
            </a:r>
          </a:p>
          <a:p>
            <a:pPr marL="895350" lvl="0" indent="-360363"/>
            <a:r>
              <a:rPr lang="sv-SE" sz="2800" dirty="0">
                <a:solidFill>
                  <a:prstClr val="black"/>
                </a:solidFill>
                <a:latin typeface="Calibri"/>
              </a:rPr>
              <a:t>Vetenskapsråde</a:t>
            </a:r>
            <a:r>
              <a:rPr lang="sv-SE" sz="2800" b="0" dirty="0">
                <a:solidFill>
                  <a:prstClr val="black"/>
                </a:solidFill>
                <a:latin typeface="Calibri"/>
              </a:rPr>
              <a:t>t (2001)</a:t>
            </a:r>
          </a:p>
          <a:p>
            <a:pPr marL="1163638" lvl="1" indent="-268288"/>
            <a:r>
              <a:rPr lang="sv-SE" sz="2600" dirty="0">
                <a:solidFill>
                  <a:prstClr val="black"/>
                </a:solidFill>
                <a:latin typeface="Calibri"/>
              </a:rPr>
              <a:t>Utbildningsvetenskapliga kommittén (UVK)</a:t>
            </a:r>
          </a:p>
          <a:p>
            <a:pPr marL="1163638" lvl="1" indent="-268288">
              <a:spcAft>
                <a:spcPts val="600"/>
              </a:spcAft>
            </a:pPr>
            <a:r>
              <a:rPr lang="sv-SE" sz="2600" dirty="0">
                <a:solidFill>
                  <a:prstClr val="black"/>
                </a:solidFill>
                <a:latin typeface="Calibri"/>
              </a:rPr>
              <a:t>Nationella forskarskolor (2001</a:t>
            </a:r>
            <a:r>
              <a:rPr lang="sv-SE" sz="2600" dirty="0" smtClean="0">
                <a:solidFill>
                  <a:prstClr val="black"/>
                </a:solidFill>
                <a:latin typeface="Calibri"/>
              </a:rPr>
              <a:t>)</a:t>
            </a:r>
          </a:p>
          <a:p>
            <a:pPr marL="895350" indent="-360363"/>
            <a:r>
              <a:rPr lang="sv-SE" sz="2800" dirty="0">
                <a:solidFill>
                  <a:prstClr val="black"/>
                </a:solidFill>
                <a:latin typeface="Calibri"/>
              </a:rPr>
              <a:t>Saknas en fakultetsorganisation för lärarutbildning </a:t>
            </a:r>
          </a:p>
          <a:p>
            <a:pPr marL="1163638" lvl="1" indent="-268288"/>
            <a:r>
              <a:rPr lang="sv-SE" sz="2600" dirty="0">
                <a:solidFill>
                  <a:prstClr val="black"/>
                </a:solidFill>
                <a:latin typeface="Calibri"/>
              </a:rPr>
              <a:t>Saknas finansiell struktur inom universiteten för finansiering av praktiknära forskning!</a:t>
            </a:r>
          </a:p>
          <a:p>
            <a:pPr marL="514350" indent="-514350">
              <a:buFont typeface="+mj-lt"/>
              <a:buAutoNum type="arabicPeriod" startAt="3"/>
            </a:pPr>
            <a:endParaRPr lang="sv-SE" dirty="0" smtClean="0"/>
          </a:p>
          <a:p>
            <a:pPr marL="514350" indent="-514350">
              <a:buFont typeface="+mj-lt"/>
              <a:buAutoNum type="arabicPeriod" startAt="3"/>
            </a:pPr>
            <a:endParaRPr lang="sv-SE" b="0" dirty="0" smtClean="0"/>
          </a:p>
        </p:txBody>
      </p:sp>
      <p:sp>
        <p:nvSpPr>
          <p:cNvPr id="4" name="Platshållare för bildnummer 3"/>
          <p:cNvSpPr>
            <a:spLocks noGrp="1"/>
          </p:cNvSpPr>
          <p:nvPr>
            <p:ph type="sldNum" sz="quarter" idx="12"/>
          </p:nvPr>
        </p:nvSpPr>
        <p:spPr/>
        <p:txBody>
          <a:bodyPr/>
          <a:lstStyle/>
          <a:p>
            <a:fld id="{28C3FE5F-1CD7-4463-B80E-5FB8DCD08C6D}" type="slidenum">
              <a:rPr lang="sv-SE" smtClean="0"/>
              <a:t>23</a:t>
            </a:fld>
            <a:endParaRPr lang="sv-SE"/>
          </a:p>
        </p:txBody>
      </p:sp>
    </p:spTree>
    <p:extLst>
      <p:ext uri="{BB962C8B-B14F-4D97-AF65-F5344CB8AC3E}">
        <p14:creationId xmlns:p14="http://schemas.microsoft.com/office/powerpoint/2010/main" val="2058101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27088" y="548680"/>
            <a:ext cx="7524912" cy="5400600"/>
          </a:xfrm>
        </p:spPr>
        <p:txBody>
          <a:bodyPr>
            <a:normAutofit fontScale="92500"/>
          </a:bodyPr>
          <a:lstStyle/>
          <a:p>
            <a:pPr marL="514350" indent="-514350">
              <a:spcAft>
                <a:spcPts val="1200"/>
              </a:spcAft>
              <a:buFont typeface="+mj-lt"/>
              <a:buAutoNum type="arabicPeriod" startAt="6"/>
            </a:pPr>
            <a:r>
              <a:rPr lang="sv-SE" sz="2800" dirty="0"/>
              <a:t>Metodologiska svårigheter</a:t>
            </a:r>
          </a:p>
          <a:p>
            <a:pPr marL="803275" lvl="1" indent="-268288">
              <a:spcAft>
                <a:spcPts val="600"/>
              </a:spcAft>
            </a:pPr>
            <a:r>
              <a:rPr lang="sv-SE" dirty="0"/>
              <a:t>Tvivel om vad som är en framkomlig väg för </a:t>
            </a:r>
            <a:r>
              <a:rPr lang="sv-SE" dirty="0" smtClean="0"/>
              <a:t>forskningen - vad </a:t>
            </a:r>
            <a:r>
              <a:rPr lang="sv-SE" dirty="0"/>
              <a:t>är det möjligt att forska på (forskningsdesign)?</a:t>
            </a:r>
          </a:p>
          <a:p>
            <a:pPr marL="803275" lvl="1" indent="-268288">
              <a:spcAft>
                <a:spcPts val="600"/>
              </a:spcAft>
            </a:pPr>
            <a:r>
              <a:rPr lang="sv-SE" dirty="0" smtClean="0"/>
              <a:t>Hur </a:t>
            </a:r>
            <a:r>
              <a:rPr lang="sv-SE" dirty="0"/>
              <a:t>hantera  vetenskapsteoretiska svårigheter som har att göra med komplexitet, variation, </a:t>
            </a:r>
            <a:r>
              <a:rPr lang="sv-SE" dirty="0" smtClean="0"/>
              <a:t>generaliserbarhet</a:t>
            </a:r>
            <a:r>
              <a:rPr lang="sv-SE" dirty="0"/>
              <a:t>, teorianknytning och prognosförmåga?</a:t>
            </a:r>
          </a:p>
          <a:p>
            <a:pPr marL="803275" lvl="1" indent="-268288">
              <a:spcAft>
                <a:spcPts val="1800"/>
              </a:spcAft>
            </a:pPr>
            <a:r>
              <a:rPr lang="sv-SE" dirty="0" smtClean="0"/>
              <a:t>Vad </a:t>
            </a:r>
            <a:r>
              <a:rPr lang="sv-SE" dirty="0"/>
              <a:t>ger tillförlitliga/hållbara/användbara resultat?</a:t>
            </a:r>
          </a:p>
          <a:p>
            <a:pPr marL="514350" indent="-514350">
              <a:spcAft>
                <a:spcPts val="1200"/>
              </a:spcAft>
              <a:buFont typeface="+mj-lt"/>
              <a:buAutoNum type="arabicPeriod" startAt="6"/>
            </a:pPr>
            <a:r>
              <a:rPr lang="sv-SE" sz="2800" dirty="0" smtClean="0"/>
              <a:t>Vad kännetecknar det som är praktiknära?</a:t>
            </a:r>
          </a:p>
          <a:p>
            <a:pPr marL="803275" lvl="1" indent="-268288">
              <a:spcAft>
                <a:spcPts val="600"/>
              </a:spcAft>
            </a:pPr>
            <a:r>
              <a:rPr lang="sv-SE" dirty="0" smtClean="0"/>
              <a:t>Svarar mot de professionellas behov – men vilka är dessa behov?</a:t>
            </a:r>
          </a:p>
          <a:p>
            <a:pPr marL="803275" lvl="1" indent="-268288"/>
            <a:r>
              <a:rPr lang="sv-SE" dirty="0" smtClean="0"/>
              <a:t>Kan metodboken och reflektionen samsas i samma ”kokbok”?</a:t>
            </a:r>
          </a:p>
          <a:p>
            <a:pPr marL="869950" lvl="1" indent="-514350"/>
            <a:endParaRPr lang="sv-SE" dirty="0" smtClean="0"/>
          </a:p>
          <a:p>
            <a:pPr marL="514350" indent="-514350">
              <a:buFont typeface="+mj-lt"/>
              <a:buAutoNum type="arabicPeriod" startAt="6"/>
            </a:pPr>
            <a:endParaRPr lang="sv-SE" dirty="0" smtClean="0"/>
          </a:p>
          <a:p>
            <a:pPr marL="514350" indent="-514350">
              <a:buFont typeface="+mj-lt"/>
              <a:buAutoNum type="arabicPeriod" startAt="6"/>
            </a:pPr>
            <a:endParaRPr lang="sv-SE" b="0" dirty="0" smtClean="0"/>
          </a:p>
        </p:txBody>
      </p:sp>
      <p:sp>
        <p:nvSpPr>
          <p:cNvPr id="4" name="Platshållare för bildnummer 3"/>
          <p:cNvSpPr>
            <a:spLocks noGrp="1"/>
          </p:cNvSpPr>
          <p:nvPr>
            <p:ph type="sldNum" sz="quarter" idx="12"/>
          </p:nvPr>
        </p:nvSpPr>
        <p:spPr/>
        <p:txBody>
          <a:bodyPr/>
          <a:lstStyle/>
          <a:p>
            <a:fld id="{28C3FE5F-1CD7-4463-B80E-5FB8DCD08C6D}" type="slidenum">
              <a:rPr lang="sv-SE" smtClean="0"/>
              <a:t>24</a:t>
            </a:fld>
            <a:endParaRPr lang="sv-SE"/>
          </a:p>
        </p:txBody>
      </p:sp>
    </p:spTree>
    <p:extLst>
      <p:ext uri="{BB962C8B-B14F-4D97-AF65-F5344CB8AC3E}">
        <p14:creationId xmlns:p14="http://schemas.microsoft.com/office/powerpoint/2010/main" val="298509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332656"/>
            <a:ext cx="7560000" cy="792088"/>
          </a:xfrm>
        </p:spPr>
        <p:txBody>
          <a:bodyPr>
            <a:normAutofit fontScale="90000"/>
          </a:bodyPr>
          <a:lstStyle/>
          <a:p>
            <a:r>
              <a:rPr lang="sv-SE" dirty="0" smtClean="0"/>
              <a:t>Skolforskningsinstitutets uppgifter</a:t>
            </a:r>
            <a:endParaRPr lang="sv-SE" dirty="0"/>
          </a:p>
        </p:txBody>
      </p:sp>
      <p:sp>
        <p:nvSpPr>
          <p:cNvPr id="3" name="Platshållare för innehåll 2"/>
          <p:cNvSpPr>
            <a:spLocks noGrp="1"/>
          </p:cNvSpPr>
          <p:nvPr>
            <p:ph idx="1"/>
          </p:nvPr>
        </p:nvSpPr>
        <p:spPr>
          <a:xfrm>
            <a:off x="791504" y="1340768"/>
            <a:ext cx="7524912" cy="4536504"/>
          </a:xfrm>
        </p:spPr>
        <p:txBody>
          <a:bodyPr>
            <a:normAutofit fontScale="85000" lnSpcReduction="20000"/>
          </a:bodyPr>
          <a:lstStyle/>
          <a:p>
            <a:pPr>
              <a:spcAft>
                <a:spcPts val="1200"/>
              </a:spcAft>
            </a:pPr>
            <a:r>
              <a:rPr lang="sv-SE" dirty="0" smtClean="0"/>
              <a:t>Systematiska kunskapsöversikter</a:t>
            </a:r>
          </a:p>
          <a:p>
            <a:pPr>
              <a:spcAft>
                <a:spcPts val="1200"/>
              </a:spcAft>
            </a:pPr>
            <a:r>
              <a:rPr lang="sv-SE" dirty="0" smtClean="0"/>
              <a:t>Övrig validering av forskningsresultat</a:t>
            </a:r>
          </a:p>
          <a:p>
            <a:pPr marL="869950" lvl="1" indent="-514350">
              <a:spcBef>
                <a:spcPts val="0"/>
              </a:spcBef>
              <a:spcAft>
                <a:spcPts val="600"/>
              </a:spcAft>
            </a:pPr>
            <a:r>
              <a:rPr lang="sv-SE" sz="2600" b="0" dirty="0" smtClean="0"/>
              <a:t>Kartläggningar av befintlig forskning </a:t>
            </a:r>
          </a:p>
          <a:p>
            <a:pPr marL="869950" lvl="1" indent="-514350">
              <a:spcBef>
                <a:spcPts val="0"/>
              </a:spcBef>
              <a:spcAft>
                <a:spcPts val="600"/>
              </a:spcAft>
            </a:pPr>
            <a:r>
              <a:rPr lang="sv-SE" sz="2600" b="0" dirty="0" smtClean="0"/>
              <a:t>Validera internationella kunskapssammanställningar</a:t>
            </a:r>
          </a:p>
          <a:p>
            <a:pPr marL="869950" lvl="1" indent="-514350">
              <a:spcBef>
                <a:spcPts val="0"/>
              </a:spcBef>
              <a:spcAft>
                <a:spcPts val="1200"/>
              </a:spcAft>
            </a:pPr>
            <a:r>
              <a:rPr lang="sv-SE" sz="2600" b="0" dirty="0" smtClean="0"/>
              <a:t>Validera enskilda </a:t>
            </a:r>
            <a:r>
              <a:rPr lang="sv-SE" sz="2600" b="0" dirty="0"/>
              <a:t>studier av stort </a:t>
            </a:r>
            <a:r>
              <a:rPr lang="sv-SE" sz="2600" b="0" dirty="0" smtClean="0"/>
              <a:t>värde</a:t>
            </a:r>
            <a:endParaRPr lang="sv-SE" sz="2600" dirty="0" smtClean="0"/>
          </a:p>
          <a:p>
            <a:pPr>
              <a:spcAft>
                <a:spcPts val="1200"/>
              </a:spcAft>
            </a:pPr>
            <a:r>
              <a:rPr lang="sv-SE" dirty="0" smtClean="0"/>
              <a:t>Sprida och göra forskningsresultat tillgängliga</a:t>
            </a:r>
            <a:endParaRPr lang="sv-SE" b="0" dirty="0"/>
          </a:p>
          <a:p>
            <a:pPr>
              <a:spcAft>
                <a:spcPts val="1200"/>
              </a:spcAft>
            </a:pPr>
            <a:r>
              <a:rPr lang="sv-SE" dirty="0" smtClean="0"/>
              <a:t>Identifiera </a:t>
            </a:r>
            <a:r>
              <a:rPr lang="sv-SE" b="0" dirty="0" smtClean="0"/>
              <a:t>områden där praktiknära </a:t>
            </a:r>
            <a:r>
              <a:rPr lang="sv-SE" b="0" dirty="0"/>
              <a:t>forskning saknas </a:t>
            </a:r>
          </a:p>
          <a:p>
            <a:pPr>
              <a:spcAft>
                <a:spcPts val="1200"/>
              </a:spcAft>
            </a:pPr>
            <a:r>
              <a:rPr lang="sv-SE" dirty="0" smtClean="0"/>
              <a:t>Initiera </a:t>
            </a:r>
            <a:r>
              <a:rPr lang="sv-SE" b="0" dirty="0"/>
              <a:t>praktiknära </a:t>
            </a:r>
            <a:r>
              <a:rPr lang="sv-SE" b="0" dirty="0" smtClean="0"/>
              <a:t>forskning</a:t>
            </a:r>
            <a:endParaRPr lang="sv-SE" b="0" dirty="0"/>
          </a:p>
          <a:p>
            <a:pPr>
              <a:spcAft>
                <a:spcPts val="1200"/>
              </a:spcAft>
            </a:pPr>
            <a:r>
              <a:rPr lang="sv-SE" dirty="0" smtClean="0"/>
              <a:t>Fördela </a:t>
            </a:r>
            <a:r>
              <a:rPr lang="sv-SE" dirty="0"/>
              <a:t>medel </a:t>
            </a:r>
            <a:r>
              <a:rPr lang="sv-SE" b="0" dirty="0"/>
              <a:t>till praktiknära </a:t>
            </a:r>
            <a:r>
              <a:rPr lang="sv-SE" b="0" dirty="0" smtClean="0"/>
              <a:t>forskning</a:t>
            </a:r>
          </a:p>
          <a:p>
            <a:pPr marL="0" indent="0" algn="r">
              <a:spcAft>
                <a:spcPts val="1200"/>
              </a:spcAft>
              <a:buNone/>
            </a:pPr>
            <a:r>
              <a:rPr lang="sv-SE" sz="2200" b="0" dirty="0"/>
              <a:t>(</a:t>
            </a:r>
            <a:r>
              <a:rPr lang="sv-SE" sz="2200" b="0" dirty="0" smtClean="0"/>
              <a:t>Utredningens förslag och BP för 2015)</a:t>
            </a:r>
            <a:endParaRPr lang="sv-SE" sz="2200" b="0" dirty="0"/>
          </a:p>
        </p:txBody>
      </p:sp>
    </p:spTree>
    <p:extLst>
      <p:ext uri="{BB962C8B-B14F-4D97-AF65-F5344CB8AC3E}">
        <p14:creationId xmlns:p14="http://schemas.microsoft.com/office/powerpoint/2010/main" val="128898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404665"/>
            <a:ext cx="7848872" cy="864095"/>
          </a:xfrm>
        </p:spPr>
        <p:txBody>
          <a:bodyPr>
            <a:normAutofit/>
          </a:bodyPr>
          <a:lstStyle/>
          <a:p>
            <a:r>
              <a:rPr lang="sv-SE" sz="3200" dirty="0" smtClean="0"/>
              <a:t>En systematisk kunskapsöversikt</a:t>
            </a:r>
            <a:endParaRPr lang="sv-SE" sz="3200" dirty="0"/>
          </a:p>
        </p:txBody>
      </p:sp>
      <p:sp>
        <p:nvSpPr>
          <p:cNvPr id="3" name="Platshållare för innehåll 2"/>
          <p:cNvSpPr>
            <a:spLocks noGrp="1"/>
          </p:cNvSpPr>
          <p:nvPr>
            <p:ph idx="1"/>
          </p:nvPr>
        </p:nvSpPr>
        <p:spPr>
          <a:xfrm>
            <a:off x="755576" y="1268760"/>
            <a:ext cx="7524912" cy="4752528"/>
          </a:xfrm>
        </p:spPr>
        <p:txBody>
          <a:bodyPr>
            <a:noAutofit/>
          </a:bodyPr>
          <a:lstStyle/>
          <a:p>
            <a:pPr>
              <a:spcBef>
                <a:spcPts val="0"/>
              </a:spcBef>
              <a:spcAft>
                <a:spcPts val="600"/>
              </a:spcAft>
            </a:pPr>
            <a:r>
              <a:rPr lang="sv-SE" sz="2500" b="0" dirty="0" smtClean="0"/>
              <a:t>”Bästa </a:t>
            </a:r>
            <a:r>
              <a:rPr lang="sv-SE" sz="2500" b="0" dirty="0"/>
              <a:t>möjliga </a:t>
            </a:r>
            <a:r>
              <a:rPr lang="sv-SE" sz="2500" b="0" dirty="0" smtClean="0"/>
              <a:t>kunskap” </a:t>
            </a:r>
            <a:r>
              <a:rPr lang="sv-SE" sz="2500" b="0" dirty="0"/>
              <a:t>inom ett område vid en viss given tidpunkt</a:t>
            </a:r>
          </a:p>
          <a:p>
            <a:pPr>
              <a:spcBef>
                <a:spcPts val="0"/>
              </a:spcBef>
              <a:spcAft>
                <a:spcPts val="600"/>
              </a:spcAft>
            </a:pPr>
            <a:r>
              <a:rPr lang="sv-SE" sz="2500" b="0" dirty="0"/>
              <a:t>En </a:t>
            </a:r>
            <a:r>
              <a:rPr lang="sv-SE" sz="2500" b="0" dirty="0" smtClean="0"/>
              <a:t>fråga </a:t>
            </a:r>
            <a:r>
              <a:rPr lang="sv-SE" sz="2500" b="0" dirty="0"/>
              <a:t>som bestämts i förväg</a:t>
            </a:r>
          </a:p>
          <a:p>
            <a:pPr>
              <a:spcBef>
                <a:spcPts val="0"/>
              </a:spcBef>
              <a:spcAft>
                <a:spcPts val="600"/>
              </a:spcAft>
            </a:pPr>
            <a:r>
              <a:rPr lang="sv-SE" sz="2500" b="0" dirty="0" smtClean="0"/>
              <a:t>Arbetet </a:t>
            </a:r>
            <a:r>
              <a:rPr lang="sv-SE" sz="2500" b="0" dirty="0"/>
              <a:t>följer ett tydligt protokoll</a:t>
            </a:r>
          </a:p>
          <a:p>
            <a:pPr>
              <a:spcBef>
                <a:spcPts val="0"/>
              </a:spcBef>
              <a:spcAft>
                <a:spcPts val="600"/>
              </a:spcAft>
            </a:pPr>
            <a:r>
              <a:rPr lang="sv-SE" sz="2500" b="0" dirty="0"/>
              <a:t>Tydliga metoder och rutiner för olika processer som sökning, värdering, urval och syntetisering av studier</a:t>
            </a:r>
          </a:p>
          <a:p>
            <a:pPr>
              <a:spcBef>
                <a:spcPts val="0"/>
              </a:spcBef>
              <a:spcAft>
                <a:spcPts val="600"/>
              </a:spcAft>
            </a:pPr>
            <a:r>
              <a:rPr lang="sv-SE" sz="2500" b="0" dirty="0" smtClean="0"/>
              <a:t>Processerna </a:t>
            </a:r>
            <a:r>
              <a:rPr lang="sv-SE" sz="2500" b="0" dirty="0"/>
              <a:t>präglas av noggrannhet och genomsynlighet (dokumentation)</a:t>
            </a:r>
          </a:p>
          <a:p>
            <a:r>
              <a:rPr lang="sv-SE" sz="2500" b="0" dirty="0" smtClean="0"/>
              <a:t>Stödja praktikers, politikers och enskildas beslutsfattande</a:t>
            </a:r>
          </a:p>
        </p:txBody>
      </p:sp>
    </p:spTree>
    <p:extLst>
      <p:ext uri="{BB962C8B-B14F-4D97-AF65-F5344CB8AC3E}">
        <p14:creationId xmlns:p14="http://schemas.microsoft.com/office/powerpoint/2010/main" val="2604780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476672"/>
            <a:ext cx="7560000" cy="720080"/>
          </a:xfrm>
        </p:spPr>
        <p:txBody>
          <a:bodyPr>
            <a:noAutofit/>
          </a:bodyPr>
          <a:lstStyle/>
          <a:p>
            <a:r>
              <a:rPr lang="sv-SE" sz="3200" dirty="0" smtClean="0"/>
              <a:t>P</a:t>
            </a:r>
            <a:r>
              <a:rPr lang="sv-SE" sz="3200" b="1" dirty="0" smtClean="0"/>
              <a:t>raktiknära forskning</a:t>
            </a:r>
            <a:endParaRPr lang="sv-SE" sz="3200" b="1" dirty="0"/>
          </a:p>
        </p:txBody>
      </p:sp>
      <p:sp>
        <p:nvSpPr>
          <p:cNvPr id="3" name="Platshållare för innehåll 2"/>
          <p:cNvSpPr>
            <a:spLocks noGrp="1"/>
          </p:cNvSpPr>
          <p:nvPr>
            <p:ph idx="1"/>
          </p:nvPr>
        </p:nvSpPr>
        <p:spPr>
          <a:xfrm>
            <a:off x="899592" y="1556792"/>
            <a:ext cx="7560840" cy="4392488"/>
          </a:xfrm>
        </p:spPr>
        <p:txBody>
          <a:bodyPr>
            <a:noAutofit/>
          </a:bodyPr>
          <a:lstStyle/>
          <a:p>
            <a:pPr>
              <a:spcAft>
                <a:spcPts val="1200"/>
              </a:spcAft>
            </a:pPr>
            <a:r>
              <a:rPr lang="sv-SE" sz="2800" b="0" dirty="0" smtClean="0"/>
              <a:t>Utgår från professionens frågor och behov</a:t>
            </a:r>
          </a:p>
          <a:p>
            <a:pPr>
              <a:spcAft>
                <a:spcPts val="1200"/>
              </a:spcAft>
            </a:pPr>
            <a:r>
              <a:rPr lang="sv-SE" sz="2800" b="0" dirty="0" smtClean="0"/>
              <a:t>Användning i undervisning och andra klass-rumssituationer</a:t>
            </a:r>
          </a:p>
          <a:p>
            <a:pPr>
              <a:spcAft>
                <a:spcPts val="1200"/>
              </a:spcAft>
            </a:pPr>
            <a:r>
              <a:rPr lang="sv-SE" sz="2800" b="0" dirty="0" smtClean="0"/>
              <a:t>Forskningsfrågorna bör därför tas fram i samverkan med professionen</a:t>
            </a:r>
          </a:p>
          <a:p>
            <a:pPr>
              <a:spcAft>
                <a:spcPts val="1200"/>
              </a:spcAft>
            </a:pPr>
            <a:r>
              <a:rPr lang="sv-SE" sz="2800" b="0" dirty="0"/>
              <a:t>K</a:t>
            </a:r>
            <a:r>
              <a:rPr lang="sv-SE" sz="2800" b="0" dirty="0" smtClean="0"/>
              <a:t>an baseras på olika forskningsdiscipliner</a:t>
            </a:r>
          </a:p>
          <a:p>
            <a:pPr>
              <a:spcAft>
                <a:spcPts val="1200"/>
              </a:spcAft>
            </a:pPr>
            <a:r>
              <a:rPr lang="sv-SE" sz="2800" b="0" dirty="0" smtClean="0"/>
              <a:t>Olika forskningsmetoder kan vara aktuella</a:t>
            </a:r>
            <a:endParaRPr lang="sv-SE" sz="2800" b="0" dirty="0"/>
          </a:p>
        </p:txBody>
      </p:sp>
    </p:spTree>
    <p:extLst>
      <p:ext uri="{BB962C8B-B14F-4D97-AF65-F5344CB8AC3E}">
        <p14:creationId xmlns:p14="http://schemas.microsoft.com/office/powerpoint/2010/main" val="302575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332657"/>
            <a:ext cx="7848032" cy="864095"/>
          </a:xfrm>
        </p:spPr>
        <p:txBody>
          <a:bodyPr>
            <a:normAutofit fontScale="90000"/>
          </a:bodyPr>
          <a:lstStyle/>
          <a:p>
            <a:r>
              <a:rPr lang="sv-SE" dirty="0" smtClean="0"/>
              <a:t>Skolforskningsinstitutets organisation</a:t>
            </a:r>
            <a:endParaRPr lang="sv-SE" dirty="0"/>
          </a:p>
        </p:txBody>
      </p:sp>
      <p:sp>
        <p:nvSpPr>
          <p:cNvPr id="5" name="Rektangel med rundade hörn 4"/>
          <p:cNvSpPr/>
          <p:nvPr/>
        </p:nvSpPr>
        <p:spPr>
          <a:xfrm>
            <a:off x="3563888" y="1412776"/>
            <a:ext cx="1872208" cy="8640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Direktör</a:t>
            </a:r>
            <a:endParaRPr lang="sv-SE" dirty="0"/>
          </a:p>
        </p:txBody>
      </p:sp>
      <p:sp>
        <p:nvSpPr>
          <p:cNvPr id="6" name="Rektangel med rundade hörn 5"/>
          <p:cNvSpPr/>
          <p:nvPr/>
        </p:nvSpPr>
        <p:spPr>
          <a:xfrm>
            <a:off x="539552" y="1988840"/>
            <a:ext cx="2520280" cy="165618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b="1" dirty="0" smtClean="0">
                <a:solidFill>
                  <a:srgbClr val="C00000"/>
                </a:solidFill>
              </a:rPr>
              <a:t>Gemensam resurs</a:t>
            </a:r>
          </a:p>
          <a:p>
            <a:r>
              <a:rPr lang="sv-SE" sz="1600" dirty="0" smtClean="0"/>
              <a:t>Kanslichef</a:t>
            </a:r>
          </a:p>
          <a:p>
            <a:r>
              <a:rPr lang="sv-SE" sz="1600" dirty="0" smtClean="0"/>
              <a:t>Utvecklingsstrateg</a:t>
            </a:r>
          </a:p>
          <a:p>
            <a:r>
              <a:rPr lang="sv-SE" sz="1600" dirty="0" smtClean="0"/>
              <a:t>Kommunikationsstrateg</a:t>
            </a:r>
          </a:p>
          <a:p>
            <a:r>
              <a:rPr lang="sv-SE" sz="1600" dirty="0" smtClean="0"/>
              <a:t>Administratör</a:t>
            </a:r>
            <a:endParaRPr lang="sv-SE" sz="1600" dirty="0"/>
          </a:p>
        </p:txBody>
      </p:sp>
      <p:sp>
        <p:nvSpPr>
          <p:cNvPr id="7" name="Ellips 6"/>
          <p:cNvSpPr/>
          <p:nvPr/>
        </p:nvSpPr>
        <p:spPr>
          <a:xfrm>
            <a:off x="6228184" y="1376772"/>
            <a:ext cx="2232248"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t>Skolforsknings- nämnd</a:t>
            </a:r>
            <a:endParaRPr lang="sv-SE" sz="1600" dirty="0"/>
          </a:p>
        </p:txBody>
      </p:sp>
      <p:sp>
        <p:nvSpPr>
          <p:cNvPr id="8" name="Rektangel med rundade hörn 7"/>
          <p:cNvSpPr/>
          <p:nvPr/>
        </p:nvSpPr>
        <p:spPr>
          <a:xfrm>
            <a:off x="755576" y="4149080"/>
            <a:ext cx="1872208" cy="165618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smtClean="0">
                <a:solidFill>
                  <a:srgbClr val="C00000"/>
                </a:solidFill>
              </a:rPr>
              <a:t>Projekt 1</a:t>
            </a:r>
          </a:p>
          <a:p>
            <a:pPr algn="ctr"/>
            <a:r>
              <a:rPr lang="sv-SE" sz="1600" b="1" dirty="0" smtClean="0"/>
              <a:t>Projektledare</a:t>
            </a:r>
          </a:p>
          <a:p>
            <a:pPr algn="ctr"/>
            <a:r>
              <a:rPr lang="sv-SE" sz="1600" b="1" dirty="0" err="1" smtClean="0"/>
              <a:t>Projektass</a:t>
            </a:r>
            <a:endParaRPr lang="sv-SE" sz="1600" b="1" dirty="0" smtClean="0"/>
          </a:p>
          <a:p>
            <a:pPr algn="ctr"/>
            <a:r>
              <a:rPr lang="sv-SE" sz="1600" dirty="0" smtClean="0"/>
              <a:t>Experter</a:t>
            </a:r>
          </a:p>
          <a:p>
            <a:pPr algn="ctr"/>
            <a:r>
              <a:rPr lang="sv-SE" sz="1600" dirty="0" smtClean="0"/>
              <a:t>Referens-grupper</a:t>
            </a:r>
            <a:endParaRPr lang="sv-SE" sz="1600" dirty="0"/>
          </a:p>
        </p:txBody>
      </p:sp>
      <p:sp>
        <p:nvSpPr>
          <p:cNvPr id="9" name="Rektangel med rundade hörn 8"/>
          <p:cNvSpPr/>
          <p:nvPr/>
        </p:nvSpPr>
        <p:spPr>
          <a:xfrm>
            <a:off x="3563888" y="4149080"/>
            <a:ext cx="1872208" cy="165618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smtClean="0">
                <a:solidFill>
                  <a:srgbClr val="C00000"/>
                </a:solidFill>
              </a:rPr>
              <a:t>Projekt 2</a:t>
            </a:r>
          </a:p>
          <a:p>
            <a:pPr algn="ctr"/>
            <a:r>
              <a:rPr lang="sv-SE" sz="1600" b="1" dirty="0" smtClean="0"/>
              <a:t>Projektledare</a:t>
            </a:r>
          </a:p>
          <a:p>
            <a:pPr algn="ctr"/>
            <a:r>
              <a:rPr lang="sv-SE" sz="1600" b="1" dirty="0" err="1" smtClean="0"/>
              <a:t>Projektass</a:t>
            </a:r>
            <a:endParaRPr lang="sv-SE" sz="1600" b="1" dirty="0" smtClean="0"/>
          </a:p>
          <a:p>
            <a:pPr algn="ctr"/>
            <a:r>
              <a:rPr lang="sv-SE" sz="1600" dirty="0" smtClean="0"/>
              <a:t>Experter</a:t>
            </a:r>
          </a:p>
          <a:p>
            <a:pPr algn="ctr"/>
            <a:r>
              <a:rPr lang="sv-SE" sz="1600" dirty="0" smtClean="0"/>
              <a:t>Referens-grupper</a:t>
            </a:r>
            <a:endParaRPr lang="sv-SE" sz="1600" dirty="0"/>
          </a:p>
        </p:txBody>
      </p:sp>
      <p:sp>
        <p:nvSpPr>
          <p:cNvPr id="10" name="Rektangel med rundade hörn 9"/>
          <p:cNvSpPr/>
          <p:nvPr/>
        </p:nvSpPr>
        <p:spPr>
          <a:xfrm>
            <a:off x="6372200" y="4149080"/>
            <a:ext cx="1872208" cy="165618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smtClean="0">
                <a:solidFill>
                  <a:srgbClr val="C00000"/>
                </a:solidFill>
              </a:rPr>
              <a:t>Projekt n</a:t>
            </a:r>
          </a:p>
          <a:p>
            <a:pPr algn="ctr"/>
            <a:r>
              <a:rPr lang="sv-SE" sz="1600" b="1" dirty="0" smtClean="0"/>
              <a:t>Projektledare</a:t>
            </a:r>
          </a:p>
          <a:p>
            <a:pPr algn="ctr"/>
            <a:r>
              <a:rPr lang="sv-SE" sz="1600" b="1" dirty="0" err="1" smtClean="0"/>
              <a:t>Projektass</a:t>
            </a:r>
            <a:endParaRPr lang="sv-SE" sz="1600" b="1" dirty="0" smtClean="0"/>
          </a:p>
          <a:p>
            <a:pPr algn="ctr"/>
            <a:r>
              <a:rPr lang="sv-SE" sz="1600" dirty="0" smtClean="0"/>
              <a:t>Experter</a:t>
            </a:r>
          </a:p>
          <a:p>
            <a:pPr algn="ctr"/>
            <a:r>
              <a:rPr lang="sv-SE" sz="1600" dirty="0" smtClean="0"/>
              <a:t>Referens-grupper</a:t>
            </a:r>
            <a:endParaRPr lang="sv-SE" sz="1600" dirty="0"/>
          </a:p>
        </p:txBody>
      </p:sp>
      <p:sp>
        <p:nvSpPr>
          <p:cNvPr id="12" name="Ellips 11"/>
          <p:cNvSpPr/>
          <p:nvPr/>
        </p:nvSpPr>
        <p:spPr>
          <a:xfrm>
            <a:off x="6228184" y="2636912"/>
            <a:ext cx="2232248"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t>Vetenskapligt råd</a:t>
            </a:r>
            <a:endParaRPr lang="sv-SE" sz="1600" b="1" dirty="0"/>
          </a:p>
        </p:txBody>
      </p:sp>
      <p:cxnSp>
        <p:nvCxnSpPr>
          <p:cNvPr id="14" name="Rak 13"/>
          <p:cNvCxnSpPr>
            <a:stCxn id="5" idx="3"/>
            <a:endCxn id="7" idx="2"/>
          </p:cNvCxnSpPr>
          <p:nvPr/>
        </p:nvCxnSpPr>
        <p:spPr>
          <a:xfrm>
            <a:off x="5436096" y="1844824"/>
            <a:ext cx="792088" cy="0"/>
          </a:xfrm>
          <a:prstGeom prst="line">
            <a:avLst/>
          </a:prstGeom>
          <a:ln w="254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Rak 14"/>
          <p:cNvCxnSpPr>
            <a:endCxn id="9" idx="0"/>
          </p:cNvCxnSpPr>
          <p:nvPr/>
        </p:nvCxnSpPr>
        <p:spPr>
          <a:xfrm>
            <a:off x="4499992" y="2312876"/>
            <a:ext cx="0" cy="1836204"/>
          </a:xfrm>
          <a:prstGeom prst="line">
            <a:avLst/>
          </a:prstGeom>
          <a:ln w="254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a:off x="1655676" y="3933056"/>
            <a:ext cx="5652628" cy="0"/>
          </a:xfrm>
          <a:prstGeom prst="line">
            <a:avLst/>
          </a:prstGeom>
          <a:ln w="254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 name="Rak 21"/>
          <p:cNvCxnSpPr>
            <a:stCxn id="8" idx="0"/>
          </p:cNvCxnSpPr>
          <p:nvPr/>
        </p:nvCxnSpPr>
        <p:spPr>
          <a:xfrm flipV="1">
            <a:off x="1691680" y="3933056"/>
            <a:ext cx="0" cy="216024"/>
          </a:xfrm>
          <a:prstGeom prst="line">
            <a:avLst/>
          </a:prstGeom>
          <a:ln w="254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6" name="Rak 25"/>
          <p:cNvCxnSpPr/>
          <p:nvPr/>
        </p:nvCxnSpPr>
        <p:spPr>
          <a:xfrm flipV="1">
            <a:off x="7308304" y="3932495"/>
            <a:ext cx="0" cy="216024"/>
          </a:xfrm>
          <a:prstGeom prst="line">
            <a:avLst/>
          </a:prstGeom>
          <a:ln w="254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7" name="Rak 26"/>
          <p:cNvCxnSpPr>
            <a:stCxn id="6" idx="3"/>
          </p:cNvCxnSpPr>
          <p:nvPr/>
        </p:nvCxnSpPr>
        <p:spPr>
          <a:xfrm>
            <a:off x="3059832" y="2816932"/>
            <a:ext cx="1440160" cy="0"/>
          </a:xfrm>
          <a:prstGeom prst="line">
            <a:avLst/>
          </a:prstGeom>
          <a:ln w="254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Rak 33"/>
          <p:cNvCxnSpPr/>
          <p:nvPr/>
        </p:nvCxnSpPr>
        <p:spPr>
          <a:xfrm>
            <a:off x="5436096" y="1844824"/>
            <a:ext cx="792088" cy="1260140"/>
          </a:xfrm>
          <a:prstGeom prst="line">
            <a:avLst/>
          </a:prstGeom>
          <a:ln w="254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Rak 38"/>
          <p:cNvCxnSpPr/>
          <p:nvPr/>
        </p:nvCxnSpPr>
        <p:spPr>
          <a:xfrm>
            <a:off x="5436096" y="4977172"/>
            <a:ext cx="936104" cy="0"/>
          </a:xfrm>
          <a:prstGeom prst="line">
            <a:avLst/>
          </a:prstGeom>
          <a:ln w="25400">
            <a:solidFill>
              <a:schemeClr val="accent6">
                <a:lumMod val="60000"/>
                <a:lumOff val="4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976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404664"/>
            <a:ext cx="7560000" cy="1150939"/>
          </a:xfrm>
        </p:spPr>
        <p:txBody>
          <a:bodyPr>
            <a:normAutofit fontScale="90000"/>
          </a:bodyPr>
          <a:lstStyle/>
          <a:p>
            <a:r>
              <a:rPr lang="sv-SE" dirty="0" smtClean="0"/>
              <a:t>Huvudprocesser i Skolforskningsinstitutets arbete</a:t>
            </a:r>
            <a:endParaRPr lang="sv-SE" dirty="0"/>
          </a:p>
        </p:txBody>
      </p:sp>
      <p:sp>
        <p:nvSpPr>
          <p:cNvPr id="5" name="Rektangel med rundade hörn 4"/>
          <p:cNvSpPr/>
          <p:nvPr/>
        </p:nvSpPr>
        <p:spPr>
          <a:xfrm>
            <a:off x="539552" y="2204864"/>
            <a:ext cx="2016224" cy="26642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sv-SE" sz="2000" b="1" dirty="0" smtClean="0"/>
              <a:t>Initiering</a:t>
            </a:r>
          </a:p>
          <a:p>
            <a:pPr algn="ctr">
              <a:spcAft>
                <a:spcPts val="1200"/>
              </a:spcAft>
            </a:pPr>
            <a:endParaRPr lang="sv-SE" dirty="0" smtClean="0"/>
          </a:p>
          <a:p>
            <a:pPr algn="ctr"/>
            <a:r>
              <a:rPr lang="sv-SE" dirty="0" smtClean="0"/>
              <a:t>Behovsfångst</a:t>
            </a:r>
            <a:endParaRPr lang="sv-SE" dirty="0"/>
          </a:p>
        </p:txBody>
      </p:sp>
      <p:sp>
        <p:nvSpPr>
          <p:cNvPr id="6" name="Rektangel med rundade hörn 5"/>
          <p:cNvSpPr/>
          <p:nvPr/>
        </p:nvSpPr>
        <p:spPr>
          <a:xfrm>
            <a:off x="3491880" y="2204864"/>
            <a:ext cx="2016224" cy="26642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spcAft>
                <a:spcPts val="1200"/>
              </a:spcAft>
            </a:pPr>
            <a:r>
              <a:rPr lang="sv-SE" sz="2000" b="1" dirty="0" smtClean="0"/>
              <a:t>Genom-förande</a:t>
            </a:r>
          </a:p>
          <a:p>
            <a:pPr algn="ctr"/>
            <a:r>
              <a:rPr lang="sv-SE" dirty="0" smtClean="0"/>
              <a:t>Systematiska kunskaps-samman-ställningar</a:t>
            </a:r>
          </a:p>
          <a:p>
            <a:pPr algn="ctr"/>
            <a:r>
              <a:rPr lang="sv-SE" dirty="0" smtClean="0"/>
              <a:t>och andra</a:t>
            </a:r>
          </a:p>
          <a:p>
            <a:pPr algn="ctr"/>
            <a:r>
              <a:rPr lang="sv-SE" dirty="0" smtClean="0"/>
              <a:t>projekt</a:t>
            </a:r>
            <a:endParaRPr lang="sv-SE" dirty="0"/>
          </a:p>
        </p:txBody>
      </p:sp>
      <p:sp>
        <p:nvSpPr>
          <p:cNvPr id="7" name="Rektangel med rundade hörn 6"/>
          <p:cNvSpPr/>
          <p:nvPr/>
        </p:nvSpPr>
        <p:spPr>
          <a:xfrm>
            <a:off x="6372200" y="2204864"/>
            <a:ext cx="2028913" cy="26642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spcAft>
                <a:spcPts val="1200"/>
              </a:spcAft>
            </a:pPr>
            <a:r>
              <a:rPr lang="sv-SE" sz="2000" b="1" dirty="0" smtClean="0"/>
              <a:t>Kunskaps-delning</a:t>
            </a:r>
          </a:p>
          <a:p>
            <a:pPr algn="ctr"/>
            <a:r>
              <a:rPr lang="sv-SE" dirty="0"/>
              <a:t>T</a:t>
            </a:r>
            <a:r>
              <a:rPr lang="sv-SE" dirty="0" smtClean="0"/>
              <a:t>illgänglig-görande, spridning och användning</a:t>
            </a:r>
            <a:endParaRPr lang="sv-SE" dirty="0"/>
          </a:p>
        </p:txBody>
      </p:sp>
      <p:sp>
        <p:nvSpPr>
          <p:cNvPr id="10" name="Höger 9"/>
          <p:cNvSpPr/>
          <p:nvPr/>
        </p:nvSpPr>
        <p:spPr>
          <a:xfrm>
            <a:off x="2771800" y="3429000"/>
            <a:ext cx="576064" cy="21602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Höger 10"/>
          <p:cNvSpPr/>
          <p:nvPr/>
        </p:nvSpPr>
        <p:spPr>
          <a:xfrm>
            <a:off x="5660238" y="3429000"/>
            <a:ext cx="576064" cy="21602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73188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088" y="404664"/>
            <a:ext cx="7560000" cy="1080119"/>
          </a:xfrm>
        </p:spPr>
        <p:txBody>
          <a:bodyPr/>
          <a:lstStyle/>
          <a:p>
            <a:r>
              <a:rPr lang="sv-SE" dirty="0" smtClean="0"/>
              <a:t>Lärares medverkan</a:t>
            </a:r>
            <a:endParaRPr lang="sv-SE" dirty="0"/>
          </a:p>
        </p:txBody>
      </p:sp>
      <p:sp>
        <p:nvSpPr>
          <p:cNvPr id="3" name="Platshållare för innehåll 2"/>
          <p:cNvSpPr>
            <a:spLocks noGrp="1"/>
          </p:cNvSpPr>
          <p:nvPr>
            <p:ph idx="1"/>
          </p:nvPr>
        </p:nvSpPr>
        <p:spPr>
          <a:xfrm>
            <a:off x="827088" y="1484784"/>
            <a:ext cx="7524912" cy="4247828"/>
          </a:xfrm>
        </p:spPr>
        <p:txBody>
          <a:bodyPr>
            <a:normAutofit/>
          </a:bodyPr>
          <a:lstStyle/>
          <a:p>
            <a:pPr>
              <a:spcBef>
                <a:spcPts val="0"/>
              </a:spcBef>
              <a:spcAft>
                <a:spcPts val="1200"/>
              </a:spcAft>
            </a:pPr>
            <a:r>
              <a:rPr lang="sv-SE" dirty="0" smtClean="0"/>
              <a:t>Initiering</a:t>
            </a:r>
          </a:p>
          <a:p>
            <a:pPr lvl="1">
              <a:spcBef>
                <a:spcPts val="0"/>
              </a:spcBef>
              <a:spcAft>
                <a:spcPts val="600"/>
              </a:spcAft>
            </a:pPr>
            <a:r>
              <a:rPr lang="sv-SE" sz="2400" b="0" dirty="0" smtClean="0"/>
              <a:t>Behovsinventering</a:t>
            </a:r>
          </a:p>
          <a:p>
            <a:pPr>
              <a:spcAft>
                <a:spcPts val="1200"/>
              </a:spcAft>
            </a:pPr>
            <a:r>
              <a:rPr lang="sv-SE" dirty="0" smtClean="0"/>
              <a:t>Genomförande</a:t>
            </a:r>
          </a:p>
          <a:p>
            <a:pPr lvl="1">
              <a:spcBef>
                <a:spcPts val="0"/>
              </a:spcBef>
              <a:spcAft>
                <a:spcPts val="1200"/>
              </a:spcAft>
            </a:pPr>
            <a:r>
              <a:rPr lang="sv-SE" sz="2400" b="0" dirty="0" smtClean="0"/>
              <a:t>Formulering av forskningsfrågan</a:t>
            </a:r>
          </a:p>
          <a:p>
            <a:pPr lvl="1">
              <a:spcBef>
                <a:spcPts val="0"/>
              </a:spcBef>
              <a:spcAft>
                <a:spcPts val="1200"/>
              </a:spcAft>
            </a:pPr>
            <a:r>
              <a:rPr lang="sv-SE" sz="2400" b="0" dirty="0" smtClean="0"/>
              <a:t>Diskussioner om avgränsningar (djup/bredd)</a:t>
            </a:r>
          </a:p>
          <a:p>
            <a:pPr lvl="1">
              <a:spcBef>
                <a:spcPts val="0"/>
              </a:spcBef>
              <a:spcAft>
                <a:spcPts val="600"/>
              </a:spcAft>
            </a:pPr>
            <a:r>
              <a:rPr lang="sv-SE" sz="2400" b="0" dirty="0" smtClean="0"/>
              <a:t>Val av teman i syntesrapporten</a:t>
            </a:r>
          </a:p>
          <a:p>
            <a:r>
              <a:rPr lang="sv-SE" dirty="0" smtClean="0"/>
              <a:t>Kunskapsdelning</a:t>
            </a:r>
          </a:p>
          <a:p>
            <a:pPr lvl="1"/>
            <a:r>
              <a:rPr lang="sv-SE" sz="2400" dirty="0" smtClean="0"/>
              <a:t>Forskningsanvändare</a:t>
            </a:r>
            <a:endParaRPr lang="sv-SE" sz="2400" dirty="0"/>
          </a:p>
          <a:p>
            <a:pPr lvl="1"/>
            <a:endParaRPr lang="sv-SE" baseline="-25000" dirty="0" smtClean="0"/>
          </a:p>
        </p:txBody>
      </p:sp>
    </p:spTree>
    <p:extLst>
      <p:ext uri="{BB962C8B-B14F-4D97-AF65-F5344CB8AC3E}">
        <p14:creationId xmlns:p14="http://schemas.microsoft.com/office/powerpoint/2010/main" val="102088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088" y="549275"/>
            <a:ext cx="7560000" cy="791494"/>
          </a:xfrm>
        </p:spPr>
        <p:txBody>
          <a:bodyPr/>
          <a:lstStyle/>
          <a:p>
            <a:r>
              <a:rPr lang="sv-SE" dirty="0" smtClean="0"/>
              <a:t>Forskningsanvändning</a:t>
            </a:r>
            <a:endParaRPr lang="sv-SE" dirty="0"/>
          </a:p>
        </p:txBody>
      </p:sp>
      <p:sp>
        <p:nvSpPr>
          <p:cNvPr id="3" name="Platshållare för innehåll 2"/>
          <p:cNvSpPr>
            <a:spLocks noGrp="1"/>
          </p:cNvSpPr>
          <p:nvPr>
            <p:ph idx="1"/>
          </p:nvPr>
        </p:nvSpPr>
        <p:spPr>
          <a:xfrm>
            <a:off x="827088" y="1484784"/>
            <a:ext cx="7705352" cy="4247828"/>
          </a:xfrm>
        </p:spPr>
        <p:txBody>
          <a:bodyPr>
            <a:normAutofit fontScale="92500"/>
          </a:bodyPr>
          <a:lstStyle/>
          <a:p>
            <a:pPr marL="0" indent="0">
              <a:buNone/>
            </a:pPr>
            <a:r>
              <a:rPr lang="sv-SE" dirty="0" smtClean="0"/>
              <a:t>En vetenskapsinformerad verksamhet förutsätter</a:t>
            </a:r>
          </a:p>
          <a:p>
            <a:pPr>
              <a:spcAft>
                <a:spcPts val="1200"/>
              </a:spcAft>
              <a:buFont typeface="Symbol" panose="05050102010706020507" pitchFamily="18" charset="2"/>
              <a:buChar char="-"/>
            </a:pPr>
            <a:r>
              <a:rPr lang="sv-SE" b="0" dirty="0" smtClean="0"/>
              <a:t>en kultur eller ett ”ekologiskt system” för användning av forskning</a:t>
            </a:r>
          </a:p>
          <a:p>
            <a:pPr>
              <a:spcAft>
                <a:spcPts val="1200"/>
              </a:spcAft>
              <a:buFont typeface="Symbol" panose="05050102010706020507" pitchFamily="18" charset="2"/>
              <a:buChar char="-"/>
            </a:pPr>
            <a:r>
              <a:rPr lang="sv-SE" b="0" dirty="0" smtClean="0"/>
              <a:t>att skolornas kapacitet att ta emot och använda forskning byggs upp</a:t>
            </a:r>
          </a:p>
          <a:p>
            <a:pPr>
              <a:spcAft>
                <a:spcPts val="1200"/>
              </a:spcAft>
              <a:buFont typeface="Symbol" panose="05050102010706020507" pitchFamily="18" charset="2"/>
              <a:buChar char="-"/>
            </a:pPr>
            <a:r>
              <a:rPr lang="sv-SE" b="0" dirty="0"/>
              <a:t>att lärare </a:t>
            </a:r>
            <a:r>
              <a:rPr lang="sv-SE" b="0" dirty="0" smtClean="0"/>
              <a:t>får </a:t>
            </a:r>
            <a:r>
              <a:rPr lang="sv-SE" b="0" dirty="0"/>
              <a:t>i uppgift att arbeta med </a:t>
            </a:r>
            <a:r>
              <a:rPr lang="sv-SE" b="0" dirty="0" smtClean="0"/>
              <a:t>forskning och ges möjlighet att delta i nätverk</a:t>
            </a:r>
          </a:p>
          <a:p>
            <a:pPr>
              <a:spcAft>
                <a:spcPts val="1200"/>
              </a:spcAft>
              <a:buFont typeface="Symbol" panose="05050102010706020507" pitchFamily="18" charset="2"/>
              <a:buChar char="-"/>
            </a:pPr>
            <a:r>
              <a:rPr lang="sv-SE" b="0" dirty="0" smtClean="0"/>
              <a:t>att det kommer i gång ett lokalt utvecklingsarbete som ett led i en lärarledd kunskapsutveckling (FoU)</a:t>
            </a:r>
          </a:p>
        </p:txBody>
      </p:sp>
    </p:spTree>
    <p:extLst>
      <p:ext uri="{BB962C8B-B14F-4D97-AF65-F5344CB8AC3E}">
        <p14:creationId xmlns:p14="http://schemas.microsoft.com/office/powerpoint/2010/main" val="2827298639"/>
      </p:ext>
    </p:extLst>
  </p:cSld>
  <p:clrMapOvr>
    <a:masterClrMapping/>
  </p:clrMapOvr>
</p:sld>
</file>

<file path=ppt/theme/theme1.xml><?xml version="1.0" encoding="utf-8"?>
<a:theme xmlns:a="http://schemas.openxmlformats.org/drawingml/2006/main" name="Test RK 1">
  <a:themeElements>
    <a:clrScheme name="RK">
      <a:dk1>
        <a:srgbClr val="000000"/>
      </a:dk1>
      <a:lt1>
        <a:sysClr val="window" lastClr="FFFFFF"/>
      </a:lt1>
      <a:dk2>
        <a:srgbClr val="000000"/>
      </a:dk2>
      <a:lt2>
        <a:srgbClr val="FFFFFF"/>
      </a:lt2>
      <a:accent1>
        <a:srgbClr val="00328B"/>
      </a:accent1>
      <a:accent2>
        <a:srgbClr val="007CC3"/>
      </a:accent2>
      <a:accent3>
        <a:srgbClr val="14467F"/>
      </a:accent3>
      <a:accent4>
        <a:srgbClr val="333333"/>
      </a:accent4>
      <a:accent5>
        <a:srgbClr val="958E8A"/>
      </a:accent5>
      <a:accent6>
        <a:srgbClr val="4D605E"/>
      </a:accent6>
      <a:hlink>
        <a:srgbClr val="0000FF"/>
      </a:hlink>
      <a:folHlink>
        <a:srgbClr val="800080"/>
      </a:folHlink>
    </a:clrScheme>
    <a:fontScheme name="RK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RKDokument" ma:contentTypeID="0x01010053E1D612BA3F4E21AA250ECD751942B300542006969ABB0E49A948CD02EEA432B5" ma:contentTypeVersion="7" ma:contentTypeDescription="Skapa ett nytt dokument." ma:contentTypeScope="" ma:versionID="5f198aa4871d32d6702de784741bca7e">
  <xsd:schema xmlns:xsd="http://www.w3.org/2001/XMLSchema" xmlns:xs="http://www.w3.org/2001/XMLSchema" xmlns:p="http://schemas.microsoft.com/office/2006/metadata/properties" xmlns:ns2="60152958-9cc4-45fa-a5f2-2db4d1de778d" targetNamespace="http://schemas.microsoft.com/office/2006/metadata/properties" ma:root="true" ma:fieldsID="a2ec8e708cafff30ddb245d1c915e85f" ns2:_="">
    <xsd:import namespace="60152958-9cc4-45fa-a5f2-2db4d1de778d"/>
    <xsd:element name="properties">
      <xsd:complexType>
        <xsd:sequence>
          <xsd:element name="documentManagement">
            <xsd:complexType>
              <xsd:all>
                <xsd:element ref="ns2:_dlc_DocId" minOccurs="0"/>
                <xsd:element ref="ns2:_dlc_DocIdUrl" minOccurs="0"/>
                <xsd:element ref="ns2:_dlc_DocIdPersistId" minOccurs="0"/>
                <xsd:element ref="ns2:k46d94c0acf84ab9a79866a9d8b1905f" minOccurs="0"/>
                <xsd:element ref="ns2:TaxCatchAll" minOccurs="0"/>
                <xsd:element ref="ns2:TaxCatchAllLabel" minOccurs="0"/>
                <xsd:element ref="ns2:c9cd366cc722410295b9eacffbd73909" minOccurs="0"/>
                <xsd:element ref="ns2:Diarienummer" minOccurs="0"/>
                <xsd:element ref="ns2:Nyckelord" minOccurs="0"/>
                <xsd:element ref="ns2:Sekret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152958-9cc4-45fa-a5f2-2db4d1de778d"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k46d94c0acf84ab9a79866a9d8b1905f" ma:index="11" nillable="true" ma:taxonomy="true" ma:internalName="k46d94c0acf84ab9a79866a9d8b1905f" ma:taxonomyFieldName="Departementsenhet" ma:displayName="Departement/enhet" ma:fieldId="{446d94c0-acf8-4ab9-a798-66a9d8b1905f}" ma:sspId="c94f65f0-adaa-4e77-b268-a4f99eefe5fc" ma:termSetId="45ad205f-092c-4ea4-aa45-736caa0a3194" ma:anchorId="00000000-0000-0000-0000-000000000000" ma:open="false" ma:isKeyword="false">
      <xsd:complexType>
        <xsd:sequence>
          <xsd:element ref="pc:Terms" minOccurs="0" maxOccurs="1"/>
        </xsd:sequence>
      </xsd:complexType>
    </xsd:element>
    <xsd:element name="TaxCatchAll" ma:index="12" nillable="true" ma:displayName="Global taxonomikolumn" ma:description="" ma:hidden="true" ma:list="{776e0cea-05a9-4b03-bf0d-f9dea952d9f4}" ma:internalName="TaxCatchAll" ma:showField="CatchAllData" ma:web="60152958-9cc4-45fa-a5f2-2db4d1de778d">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Global taxonomikolumn1" ma:description="" ma:hidden="true" ma:list="{776e0cea-05a9-4b03-bf0d-f9dea952d9f4}" ma:internalName="TaxCatchAllLabel" ma:readOnly="true" ma:showField="CatchAllDataLabel" ma:web="60152958-9cc4-45fa-a5f2-2db4d1de778d">
      <xsd:complexType>
        <xsd:complexContent>
          <xsd:extension base="dms:MultiChoiceLookup">
            <xsd:sequence>
              <xsd:element name="Value" type="dms:Lookup" maxOccurs="unbounded" minOccurs="0" nillable="true"/>
            </xsd:sequence>
          </xsd:extension>
        </xsd:complexContent>
      </xsd:complexType>
    </xsd:element>
    <xsd:element name="c9cd366cc722410295b9eacffbd73909" ma:index="15" nillable="true" ma:taxonomy="true" ma:internalName="c9cd366cc722410295b9eacffbd73909" ma:taxonomyFieldName="Aktivitetskategori" ma:displayName="Aktivitetskategori" ma:fieldId="{c9cd366c-c722-4102-95b9-eacffbd73909}" ma:sspId="c94f65f0-adaa-4e77-b268-a4f99eefe5fc" ma:termSetId="87ed9f0f-1fdd-47f5-a4b5-c96124763a1f" ma:anchorId="00000000-0000-0000-0000-000000000000" ma:open="false" ma:isKeyword="false">
      <xsd:complexType>
        <xsd:sequence>
          <xsd:element ref="pc:Terms" minOccurs="0" maxOccurs="1"/>
        </xsd:sequence>
      </xsd:complexType>
    </xsd:element>
    <xsd:element name="Diarienummer" ma:index="17" nillable="true" ma:displayName="Diarienummer" ma:description="" ma:internalName="Diarienummer">
      <xsd:simpleType>
        <xsd:restriction base="dms:Text"/>
      </xsd:simpleType>
    </xsd:element>
    <xsd:element name="Nyckelord" ma:index="18" nillable="true" ma:displayName="Nyckelord" ma:description="" ma:internalName="Nyckelord">
      <xsd:simpleType>
        <xsd:restriction base="dms:Text"/>
      </xsd:simpleType>
    </xsd:element>
    <xsd:element name="Sekretess" ma:index="19" nillable="true" ma:displayName="Sekretess m.m." ma:description="Dokumentet innehåller uppgifter som kan antas vara hemliga enligt SekrL eller som är mycket skyddsvärda av någon annan anledning." ma:internalName="Sekretess">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FormUrls xmlns="http://schemas.microsoft.com/sharepoint/v3/contenttype/forms/url">
  <Edit>_layouts/RK.Dhs/RKEditForm.aspx</Edit>
  <New>_layouts/RK.Dhs/RKEditForm.aspx</New>
</FormUrls>
</file>

<file path=customXml/item6.xml><?xml version="1.0" encoding="utf-8"?>
<p:properties xmlns:p="http://schemas.microsoft.com/office/2006/metadata/properties" xmlns:xsi="http://www.w3.org/2001/XMLSchema-instance" xmlns:pc="http://schemas.microsoft.com/office/infopath/2007/PartnerControls">
  <documentManagement>
    <Sekretess xmlns="60152958-9cc4-45fa-a5f2-2db4d1de778d">false</Sekretess>
    <k46d94c0acf84ab9a79866a9d8b1905f xmlns="60152958-9cc4-45fa-a5f2-2db4d1de778d">
      <Terms xmlns="http://schemas.microsoft.com/office/infopath/2007/PartnerControls"/>
    </k46d94c0acf84ab9a79866a9d8b1905f>
    <c9cd366cc722410295b9eacffbd73909 xmlns="60152958-9cc4-45fa-a5f2-2db4d1de778d">
      <Terms xmlns="http://schemas.microsoft.com/office/infopath/2007/PartnerControls"/>
    </c9cd366cc722410295b9eacffbd73909>
    <Diarienummer xmlns="60152958-9cc4-45fa-a5f2-2db4d1de778d" xsi:nil="true"/>
    <TaxCatchAll xmlns="60152958-9cc4-45fa-a5f2-2db4d1de778d"/>
    <Nyckelord xmlns="60152958-9cc4-45fa-a5f2-2db4d1de778d" xsi:nil="true"/>
    <_dlc_DocId xmlns="60152958-9cc4-45fa-a5f2-2db4d1de778d">Z22WVZXE5TDZ-3-311</_dlc_DocId>
    <_dlc_DocIdUrl xmlns="60152958-9cc4-45fa-a5f2-2db4d1de778d">
      <Url>http://rkdhs-kom/yta/U_2014_02/_layouts/DocIdRedir.aspx?ID=Z22WVZXE5TDZ-3-311</Url>
      <Description>Z22WVZXE5TDZ-3-311</Description>
    </_dlc_DocIdUrl>
  </documentManagement>
</p:properties>
</file>

<file path=customXml/itemProps1.xml><?xml version="1.0" encoding="utf-8"?>
<ds:datastoreItem xmlns:ds="http://schemas.openxmlformats.org/officeDocument/2006/customXml" ds:itemID="{B993985D-55FB-4994-8125-0C0FA7C7FE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152958-9cc4-45fa-a5f2-2db4d1de7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03B0B4-680D-4999-AE10-8DC6B77AB7DC}">
  <ds:schemaRefs>
    <ds:schemaRef ds:uri="http://schemas.microsoft.com/sharepoint/events"/>
  </ds:schemaRefs>
</ds:datastoreItem>
</file>

<file path=customXml/itemProps3.xml><?xml version="1.0" encoding="utf-8"?>
<ds:datastoreItem xmlns:ds="http://schemas.openxmlformats.org/officeDocument/2006/customXml" ds:itemID="{7AEB0D33-1D01-4D17-B96B-D6236B3A1188}">
  <ds:schemaRefs>
    <ds:schemaRef ds:uri="http://schemas.microsoft.com/office/2006/metadata/customXsn"/>
  </ds:schemaRefs>
</ds:datastoreItem>
</file>

<file path=customXml/itemProps4.xml><?xml version="1.0" encoding="utf-8"?>
<ds:datastoreItem xmlns:ds="http://schemas.openxmlformats.org/officeDocument/2006/customXml" ds:itemID="{2D1F1C15-E891-4AE8-B00C-E87F97D9D1A7}">
  <ds:schemaRefs>
    <ds:schemaRef ds:uri="http://schemas.microsoft.com/sharepoint/v3/contenttype/forms"/>
  </ds:schemaRefs>
</ds:datastoreItem>
</file>

<file path=customXml/itemProps5.xml><?xml version="1.0" encoding="utf-8"?>
<ds:datastoreItem xmlns:ds="http://schemas.openxmlformats.org/officeDocument/2006/customXml" ds:itemID="{14C1D04E-9DD4-4CE4-8D49-C91554C93804}">
  <ds:schemaRefs>
    <ds:schemaRef ds:uri="http://schemas.microsoft.com/sharepoint/v3/contenttype/forms/url"/>
  </ds:schemaRefs>
</ds:datastoreItem>
</file>

<file path=customXml/itemProps6.xml><?xml version="1.0" encoding="utf-8"?>
<ds:datastoreItem xmlns:ds="http://schemas.openxmlformats.org/officeDocument/2006/customXml" ds:itemID="{081F4808-AA50-4670-A2D8-3FA7B008639C}">
  <ds:schemaRefs>
    <ds:schemaRef ds:uri="60152958-9cc4-45fa-a5f2-2db4d1de778d"/>
    <ds:schemaRef ds:uri="http://schemas.openxmlformats.org/package/2006/metadata/core-properties"/>
    <ds:schemaRef ds:uri="http://purl.org/dc/dcmitype/"/>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RKdepUtredning</Template>
  <TotalTime>0</TotalTime>
  <Words>1209</Words>
  <Application>Microsoft Office PowerPoint</Application>
  <PresentationFormat>Bildspel på skärmen (4:3)</PresentationFormat>
  <Paragraphs>211</Paragraphs>
  <Slides>24</Slides>
  <Notes>21</Notes>
  <HiddenSlides>0</HiddenSlides>
  <MMClips>0</MMClips>
  <ScaleCrop>false</ScaleCrop>
  <HeadingPairs>
    <vt:vector size="4" baseType="variant">
      <vt:variant>
        <vt:lpstr>Tema</vt:lpstr>
      </vt:variant>
      <vt:variant>
        <vt:i4>1</vt:i4>
      </vt:variant>
      <vt:variant>
        <vt:lpstr>Bildrubriker</vt:lpstr>
      </vt:variant>
      <vt:variant>
        <vt:i4>24</vt:i4>
      </vt:variant>
    </vt:vector>
  </HeadingPairs>
  <TitlesOfParts>
    <vt:vector size="25" baseType="lpstr">
      <vt:lpstr>Test RK 1</vt:lpstr>
      <vt:lpstr>Skolforskningsinstitutet</vt:lpstr>
      <vt:lpstr>Skolforskningsinstitutets uppdrag</vt:lpstr>
      <vt:lpstr>Skolforskningsinstitutets uppgifter</vt:lpstr>
      <vt:lpstr>En systematisk kunskapsöversikt</vt:lpstr>
      <vt:lpstr>Praktiknära forskning</vt:lpstr>
      <vt:lpstr>Skolforskningsinstitutets organisation</vt:lpstr>
      <vt:lpstr>Huvudprocesser i Skolforskningsinstitutets arbete</vt:lpstr>
      <vt:lpstr>Lärares medverkan</vt:lpstr>
      <vt:lpstr>Forskningsanvändning</vt:lpstr>
      <vt:lpstr>Om institutets roll i detta</vt:lpstr>
      <vt:lpstr>Många berörda att samverka med  – före, under och efter</vt:lpstr>
      <vt:lpstr>Om lärares medverkan</vt:lpstr>
      <vt:lpstr>Hur påverkar forskning?</vt:lpstr>
      <vt:lpstr>Lärares deltagande i akademisk forskning</vt:lpstr>
      <vt:lpstr>Lärares deltagande i forskning och utveckling (FoU)</vt:lpstr>
      <vt:lpstr>Om systematiska kunskapsöversikter</vt:lpstr>
      <vt:lpstr>Arbetsgången (översiktligt)</vt:lpstr>
      <vt:lpstr>Olika inriktningar</vt:lpstr>
      <vt:lpstr>PowerPoint-presentation</vt:lpstr>
      <vt:lpstr>Om praktiknära forskning</vt:lpstr>
      <vt:lpstr>Praktiknära forskning – varför är den så svår att åstadkomma?</vt:lpstr>
      <vt:lpstr>PowerPoint-presentation</vt:lpstr>
      <vt:lpstr>PowerPoint-presentation</vt:lpstr>
      <vt:lpstr>PowerPoint-presentation</vt:lpstr>
    </vt:vector>
  </TitlesOfParts>
  <Company>Regeringskansliet RK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Skolforskningsinstitutet</dc:title>
  <dc:creator>Eva Wallberg</dc:creator>
  <cp:lastModifiedBy>Ylva Sundmark</cp:lastModifiedBy>
  <cp:revision>169</cp:revision>
  <cp:lastPrinted>2014-12-03T08:07:34Z</cp:lastPrinted>
  <dcterms:created xsi:type="dcterms:W3CDTF">2014-05-05T08:37:54Z</dcterms:created>
  <dcterms:modified xsi:type="dcterms:W3CDTF">2015-01-14T12:19:16Z</dcterms:modified>
  <cp:category>Utredning svenska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pID">
    <vt:lpwstr>7;1109;0;0</vt:lpwstr>
  </property>
  <property fmtid="{D5CDD505-2E9C-101B-9397-08002B2CF9AE}" pid="3" name="SprakID">
    <vt:i4>0</vt:i4>
  </property>
  <property fmtid="{D5CDD505-2E9C-101B-9397-08002B2CF9AE}" pid="4" name="DokID">
    <vt:i4>122</vt:i4>
  </property>
  <property fmtid="{D5CDD505-2E9C-101B-9397-08002B2CF9AE}" pid="5" name="ContentTypeId">
    <vt:lpwstr>0x01010053E1D612BA3F4E21AA250ECD751942B300542006969ABB0E49A948CD02EEA432B5</vt:lpwstr>
  </property>
  <property fmtid="{D5CDD505-2E9C-101B-9397-08002B2CF9AE}" pid="6" name="Departementsenhet">
    <vt:lpwstr/>
  </property>
  <property fmtid="{D5CDD505-2E9C-101B-9397-08002B2CF9AE}" pid="7" name="Aktivitetskategori">
    <vt:lpwstr/>
  </property>
  <property fmtid="{D5CDD505-2E9C-101B-9397-08002B2CF9AE}" pid="8" name="_dlc_DocIdItemGuid">
    <vt:lpwstr>c502add7-ea52-45e0-85b2-d3d4292d6c17</vt:lpwstr>
  </property>
</Properties>
</file>