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6" r:id="rId4"/>
    <p:sldId id="268" r:id="rId5"/>
    <p:sldId id="269" r:id="rId6"/>
    <p:sldId id="271" r:id="rId7"/>
    <p:sldId id="273" r:id="rId8"/>
    <p:sldId id="275" r:id="rId9"/>
    <p:sldId id="277" r:id="rId10"/>
    <p:sldId id="260" r:id="rId11"/>
    <p:sldId id="262" r:id="rId12"/>
    <p:sldId id="261" r:id="rId13"/>
    <p:sldId id="263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90" d="100"/>
          <a:sy n="90" d="100"/>
        </p:scale>
        <p:origin x="288" y="105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0D311-16E7-4D15-9F26-0D99E9949BCF}" type="datetimeFigureOut">
              <a:rPr lang="sv-SE" smtClean="0"/>
              <a:t>2015-02-27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B2DF1-E003-4497-B08A-994A966D5B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02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B2DF1-E003-4497-B08A-994A966D5BE2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2641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C9DF7-5BF1-4272-82EC-92C34137753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074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C9DF7-5BF1-4272-82EC-92C34137753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948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C9DF7-5BF1-4272-82EC-92C34137753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9754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C9DF7-5BF1-4272-82EC-92C34137753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0539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C9DF7-5BF1-4272-82EC-92C34137753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551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654000"/>
          </a:xfrm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0" y="3654000"/>
            <a:ext cx="9144000" cy="32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40000" y="3827721"/>
            <a:ext cx="6243572" cy="1019622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40000" y="4889485"/>
            <a:ext cx="6243572" cy="900000"/>
          </a:xfrm>
        </p:spPr>
        <p:txBody>
          <a:bodyPr/>
          <a:lstStyle>
            <a:lvl1pPr marL="0" indent="0" algn="l">
              <a:lnSpc>
                <a:spcPts val="3000"/>
              </a:lnSpc>
              <a:spcBef>
                <a:spcPts val="0"/>
              </a:spcBef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4" hasCustomPrompt="1"/>
          </p:nvPr>
        </p:nvSpPr>
        <p:spPr>
          <a:xfrm>
            <a:off x="6899508" y="2790000"/>
            <a:ext cx="1692000" cy="380151"/>
          </a:xfrm>
          <a:solidFill>
            <a:schemeClr val="accent2"/>
          </a:solidFill>
        </p:spPr>
        <p:txBody>
          <a:bodyPr wrap="square" lIns="108000" tIns="90000" rIns="108000" bIns="90000"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  <a:lvl2pPr marL="270000" indent="0">
              <a:buFontTx/>
              <a:buNone/>
              <a:defRPr>
                <a:solidFill>
                  <a:schemeClr val="bg1"/>
                </a:solidFill>
              </a:defRPr>
            </a:lvl2pPr>
            <a:lvl3pPr marL="468000" indent="0">
              <a:buFontTx/>
              <a:buNone/>
              <a:defRPr>
                <a:solidFill>
                  <a:schemeClr val="bg1"/>
                </a:solidFill>
              </a:defRPr>
            </a:lvl3pPr>
            <a:lvl4pPr marL="628650" indent="0">
              <a:buFontTx/>
              <a:buNone/>
              <a:defRPr>
                <a:solidFill>
                  <a:schemeClr val="bg1"/>
                </a:solidFill>
              </a:defRPr>
            </a:lvl4pPr>
            <a:lvl5pPr marL="7560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Datum</a:t>
            </a:r>
            <a:endParaRPr lang="sv-SE" dirty="0"/>
          </a:p>
        </p:txBody>
      </p:sp>
      <p:sp>
        <p:nvSpPr>
          <p:cNvPr id="13" name="Platshållare för text 7"/>
          <p:cNvSpPr>
            <a:spLocks noGrp="1"/>
          </p:cNvSpPr>
          <p:nvPr>
            <p:ph type="body" sz="quarter" idx="15" hasCustomPrompt="1"/>
          </p:nvPr>
        </p:nvSpPr>
        <p:spPr>
          <a:xfrm>
            <a:off x="6899508" y="3168000"/>
            <a:ext cx="1692000" cy="1314000"/>
          </a:xfrm>
          <a:solidFill>
            <a:schemeClr val="accent2"/>
          </a:solidFill>
        </p:spPr>
        <p:txBody>
          <a:bodyPr lIns="108000" tIns="0" rIns="108000" bIns="72000"/>
          <a:lstStyle>
            <a:lvl1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500">
                <a:solidFill>
                  <a:srgbClr val="000000"/>
                </a:solidFill>
              </a:defRPr>
            </a:lvl1pPr>
            <a:lvl2pPr marL="270000" indent="0">
              <a:buFontTx/>
              <a:buNone/>
              <a:defRPr>
                <a:solidFill>
                  <a:schemeClr val="bg1"/>
                </a:solidFill>
              </a:defRPr>
            </a:lvl2pPr>
            <a:lvl3pPr marL="468000" indent="0">
              <a:buFontTx/>
              <a:buNone/>
              <a:defRPr>
                <a:solidFill>
                  <a:schemeClr val="bg1"/>
                </a:solidFill>
              </a:defRPr>
            </a:lvl3pPr>
            <a:lvl4pPr marL="628650" indent="0">
              <a:buFontTx/>
              <a:buNone/>
              <a:defRPr>
                <a:solidFill>
                  <a:schemeClr val="bg1"/>
                </a:solidFill>
              </a:defRPr>
            </a:lvl4pPr>
            <a:lvl5pPr marL="7560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Namn</a:t>
            </a:r>
            <a:endParaRPr lang="sv-SE" dirty="0"/>
          </a:p>
        </p:txBody>
      </p:sp>
      <p:pic>
        <p:nvPicPr>
          <p:cNvPr id="4" name="xxLogotyp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003" y="5878802"/>
            <a:ext cx="1295403" cy="734400"/>
          </a:xfrm>
          <a:prstGeom prst="rect">
            <a:avLst/>
          </a:prstGeom>
        </p:spPr>
      </p:pic>
      <p:pic>
        <p:nvPicPr>
          <p:cNvPr id="5" name="Bildobjekt 4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00" y="540000"/>
            <a:ext cx="1278000" cy="12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668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D0BB-1A5F-42F6-930F-CB40BF237D46}" type="datetimeFigureOut">
              <a:rPr lang="sv-SE" smtClean="0"/>
              <a:t>2015-02-27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77C3-BC24-4059-A7F4-43B9FB1DA0EB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 hasCustomPrompt="1"/>
          </p:nvPr>
        </p:nvSpPr>
        <p:spPr>
          <a:xfrm>
            <a:off x="554038" y="1378800"/>
            <a:ext cx="4162425" cy="4130675"/>
          </a:xfrm>
          <a:solidFill>
            <a:srgbClr val="F3F3F3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ts val="21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</a:lstStyle>
          <a:p>
            <a:r>
              <a:rPr lang="sv-SE" dirty="0" smtClean="0"/>
              <a:t>Markera bildplatshållaren och välj bild i bildbanken</a:t>
            </a:r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5" hasCustomPrompt="1"/>
          </p:nvPr>
        </p:nvSpPr>
        <p:spPr>
          <a:xfrm>
            <a:off x="4978725" y="1378800"/>
            <a:ext cx="4162425" cy="4130675"/>
          </a:xfrm>
          <a:solidFill>
            <a:srgbClr val="F3F3F3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ts val="21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</a:lstStyle>
          <a:p>
            <a:r>
              <a:rPr lang="sv-SE" dirty="0" smtClean="0"/>
              <a:t>Markera bildplatshållaren och välj bild i bildbanken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45531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ndrasida/samarbete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9329195" y="0"/>
            <a:ext cx="2546430" cy="6412375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D0BB-1A5F-42F6-930F-CB40BF237D46}" type="datetimeFigureOut">
              <a:rPr lang="sv-SE" smtClean="0"/>
              <a:t>2015-02-27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77C3-BC24-4059-A7F4-43B9FB1DA0EB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472" y="879680"/>
            <a:ext cx="2286000" cy="1714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047" y="2719381"/>
            <a:ext cx="2276475" cy="1695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572" y="4509267"/>
            <a:ext cx="2276475" cy="1695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ruta 8"/>
          <p:cNvSpPr txBox="1"/>
          <p:nvPr userDrawn="1"/>
        </p:nvSpPr>
        <p:spPr>
          <a:xfrm>
            <a:off x="9356396" y="0"/>
            <a:ext cx="2484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000000"/>
                </a:solidFill>
              </a:rPr>
              <a:t>Denna layout används för </a:t>
            </a:r>
            <a:r>
              <a:rPr lang="sv-SE" sz="1200" dirty="0" err="1" smtClean="0">
                <a:solidFill>
                  <a:srgbClr val="000000"/>
                </a:solidFill>
              </a:rPr>
              <a:t>UHR:s</a:t>
            </a:r>
            <a:r>
              <a:rPr lang="sv-SE" sz="1200" dirty="0" smtClean="0">
                <a:solidFill>
                  <a:srgbClr val="000000"/>
                </a:solidFill>
              </a:rPr>
              <a:t> </a:t>
            </a:r>
            <a:br>
              <a:rPr lang="sv-SE" sz="1200" dirty="0" smtClean="0">
                <a:solidFill>
                  <a:srgbClr val="000000"/>
                </a:solidFill>
              </a:rPr>
            </a:br>
            <a:r>
              <a:rPr lang="sv-SE" sz="1200" dirty="0" smtClean="0">
                <a:solidFill>
                  <a:srgbClr val="000000"/>
                </a:solidFill>
              </a:rPr>
              <a:t>samarbetslogotyper/underlogotyper. Placera</a:t>
            </a:r>
            <a:r>
              <a:rPr lang="sv-SE" sz="1200" baseline="0" dirty="0" smtClean="0">
                <a:solidFill>
                  <a:srgbClr val="000000"/>
                </a:solidFill>
              </a:rPr>
              <a:t> logotyperna enligt exemplen </a:t>
            </a:r>
            <a:br>
              <a:rPr lang="sv-SE" sz="1200" baseline="0" dirty="0" smtClean="0">
                <a:solidFill>
                  <a:srgbClr val="000000"/>
                </a:solidFill>
              </a:rPr>
            </a:br>
            <a:r>
              <a:rPr lang="sv-SE" sz="1200" baseline="0" dirty="0" smtClean="0">
                <a:solidFill>
                  <a:srgbClr val="000000"/>
                </a:solidFill>
              </a:rPr>
              <a:t>nedan. </a:t>
            </a:r>
            <a:br>
              <a:rPr lang="sv-SE" sz="1200" baseline="0" dirty="0" smtClean="0">
                <a:solidFill>
                  <a:srgbClr val="000000"/>
                </a:solidFill>
              </a:rPr>
            </a:br>
            <a:endParaRPr lang="sv-SE" sz="1200" dirty="0">
              <a:solidFill>
                <a:srgbClr val="000000"/>
              </a:solidFill>
            </a:endParaRPr>
          </a:p>
        </p:txBody>
      </p:sp>
      <p:pic>
        <p:nvPicPr>
          <p:cNvPr id="11" name="xxLogotyp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003" y="5878802"/>
            <a:ext cx="1295403" cy="7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2162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 userDrawn="1"/>
        </p:nvSpPr>
        <p:spPr>
          <a:xfrm>
            <a:off x="3312000" y="2589534"/>
            <a:ext cx="25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000" b="1" dirty="0" smtClean="0">
                <a:solidFill>
                  <a:srgbClr val="000000"/>
                </a:solidFill>
              </a:rPr>
              <a:t>www.uhr.se</a:t>
            </a:r>
            <a:endParaRPr lang="sv-SE" sz="3000" b="1" dirty="0">
              <a:solidFill>
                <a:srgbClr val="000000"/>
              </a:solidFill>
            </a:endParaRPr>
          </a:p>
        </p:txBody>
      </p:sp>
      <p:sp>
        <p:nvSpPr>
          <p:cNvPr id="3" name="Rektangel 2"/>
          <p:cNvSpPr/>
          <p:nvPr userDrawn="1"/>
        </p:nvSpPr>
        <p:spPr>
          <a:xfrm>
            <a:off x="9329195" y="0"/>
            <a:ext cx="2546430" cy="6412375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9356396" y="0"/>
            <a:ext cx="2605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rgbClr val="000000"/>
                </a:solidFill>
              </a:rPr>
              <a:t>Denna layout kan användas för </a:t>
            </a:r>
            <a:r>
              <a:rPr lang="sv-SE" sz="1200" dirty="0" err="1" smtClean="0">
                <a:solidFill>
                  <a:srgbClr val="000000"/>
                </a:solidFill>
              </a:rPr>
              <a:t>UHR:s</a:t>
            </a:r>
            <a:r>
              <a:rPr lang="sv-SE" sz="1200" dirty="0" smtClean="0">
                <a:solidFill>
                  <a:srgbClr val="000000"/>
                </a:solidFill>
              </a:rPr>
              <a:t> </a:t>
            </a:r>
            <a:br>
              <a:rPr lang="sv-SE" sz="1200" dirty="0" smtClean="0">
                <a:solidFill>
                  <a:srgbClr val="000000"/>
                </a:solidFill>
              </a:rPr>
            </a:br>
            <a:r>
              <a:rPr lang="sv-SE" sz="1200" dirty="0" smtClean="0">
                <a:solidFill>
                  <a:srgbClr val="000000"/>
                </a:solidFill>
              </a:rPr>
              <a:t>samarbetslogotyper/underlogotyper. Placera</a:t>
            </a:r>
            <a:r>
              <a:rPr lang="sv-SE" sz="1200" baseline="0" dirty="0" smtClean="0">
                <a:solidFill>
                  <a:srgbClr val="000000"/>
                </a:solidFill>
              </a:rPr>
              <a:t> logotyperna enligt exemplen </a:t>
            </a:r>
            <a:br>
              <a:rPr lang="sv-SE" sz="1200" baseline="0" dirty="0" smtClean="0">
                <a:solidFill>
                  <a:srgbClr val="000000"/>
                </a:solidFill>
              </a:rPr>
            </a:br>
            <a:r>
              <a:rPr lang="sv-SE" sz="1200" baseline="0" dirty="0" smtClean="0">
                <a:solidFill>
                  <a:srgbClr val="000000"/>
                </a:solidFill>
              </a:rPr>
              <a:t>nedan. </a:t>
            </a:r>
            <a:br>
              <a:rPr lang="sv-SE" sz="1200" baseline="0" dirty="0" smtClean="0">
                <a:solidFill>
                  <a:srgbClr val="000000"/>
                </a:solidFill>
              </a:rPr>
            </a:br>
            <a:endParaRPr lang="sv-SE" sz="1200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935" y="885825"/>
            <a:ext cx="2266950" cy="1695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697" y="2681735"/>
            <a:ext cx="2257425" cy="1685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172" y="4469109"/>
            <a:ext cx="2266950" cy="1704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xxLogotyp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003" y="5878802"/>
            <a:ext cx="1295403" cy="7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963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accent3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675982"/>
            <a:ext cx="6930000" cy="1182608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b="1" cap="none" baseline="0">
                <a:solidFill>
                  <a:schemeClr val="tx2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0000" y="4900118"/>
            <a:ext cx="6930000" cy="900000"/>
          </a:xfrm>
        </p:spPr>
        <p:txBody>
          <a:bodyPr anchor="t" anchorCtr="0"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523D0BB-1A5F-42F6-930F-CB40BF237D46}" type="datetimeFigureOut">
              <a:rPr lang="sv-SE" smtClean="0"/>
              <a:pPr/>
              <a:t>2015-02-27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6BE77C3-BC24-4059-A7F4-43B9FB1DA0E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xxLogotyp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003" y="5878802"/>
            <a:ext cx="1295403" cy="7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82265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60000" indent="-180975">
              <a:buFont typeface="Symbol" pitchFamily="18" charset="2"/>
              <a:buChar char=""/>
              <a:defRPr/>
            </a:lvl2pPr>
            <a:lvl3pPr marL="540000" indent="-180000">
              <a:buFont typeface="Symbol" pitchFamily="18" charset="2"/>
              <a:buChar char="-"/>
              <a:defRPr/>
            </a:lvl3pPr>
            <a:lvl4pPr marL="720725" indent="-180000">
              <a:buFont typeface="Symbol" pitchFamily="18" charset="2"/>
              <a:buChar char="-"/>
              <a:defRPr/>
            </a:lvl4pPr>
            <a:lvl5pPr marL="898525" indent="-180000">
              <a:buFont typeface="Symbol" pitchFamily="18" charset="2"/>
              <a:buChar char="-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D0BB-1A5F-42F6-930F-CB40BF237D46}" type="datetimeFigureOut">
              <a:rPr lang="sv-SE" smtClean="0"/>
              <a:t>2015-02-27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77C3-BC24-4059-A7F4-43B9FB1DA0EB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707365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324000"/>
            <a:ext cx="6930000" cy="86409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552" y="1378800"/>
            <a:ext cx="3376800" cy="4392000"/>
          </a:xfrm>
        </p:spPr>
        <p:txBody>
          <a:bodyPr vert="horz" lIns="0" tIns="0" rIns="0" bIns="0" rtlCol="0">
            <a:noAutofit/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092752" y="1378800"/>
            <a:ext cx="3376800" cy="4392000"/>
          </a:xfrm>
        </p:spPr>
        <p:txBody>
          <a:bodyPr vert="horz" lIns="0" tIns="0" rIns="0" bIns="0" rtlCol="0">
            <a:noAutofit/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D0BB-1A5F-42F6-930F-CB40BF237D46}" type="datetimeFigureOut">
              <a:rPr lang="sv-SE" smtClean="0"/>
              <a:t>2015-02-27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77C3-BC24-4059-A7F4-43B9FB1DA0E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242063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324000"/>
            <a:ext cx="6930000" cy="86409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552" y="1378800"/>
            <a:ext cx="3376800" cy="4392000"/>
          </a:xfrm>
        </p:spPr>
        <p:txBody>
          <a:bodyPr vert="horz" lIns="0" tIns="0" rIns="0" bIns="0" rtlCol="0">
            <a:noAutofit/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092752" y="1378800"/>
            <a:ext cx="3376800" cy="2106000"/>
          </a:xfrm>
        </p:spPr>
        <p:txBody>
          <a:bodyPr vert="horz" lIns="0" tIns="0" rIns="0" bIns="0" rtlCol="0">
            <a:noAutofit/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D0BB-1A5F-42F6-930F-CB40BF237D46}" type="datetimeFigureOut">
              <a:rPr lang="sv-SE" smtClean="0"/>
              <a:t>2015-02-27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77C3-BC24-4059-A7F4-43B9FB1DA0EB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innehåll 3"/>
          <p:cNvSpPr>
            <a:spLocks noGrp="1"/>
          </p:cNvSpPr>
          <p:nvPr>
            <p:ph sz="half" idx="14"/>
          </p:nvPr>
        </p:nvSpPr>
        <p:spPr>
          <a:xfrm>
            <a:off x="4092752" y="3664800"/>
            <a:ext cx="3376800" cy="2106000"/>
          </a:xfrm>
        </p:spPr>
        <p:txBody>
          <a:bodyPr vert="horz" lIns="0" tIns="0" rIns="0" bIns="0" rtlCol="0">
            <a:noAutofit/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862841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324000"/>
            <a:ext cx="6930000" cy="86409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552" y="1378800"/>
            <a:ext cx="3376800" cy="2106000"/>
          </a:xfrm>
        </p:spPr>
        <p:txBody>
          <a:bodyPr vert="horz" lIns="0" tIns="0" rIns="0" bIns="0" rtlCol="0">
            <a:noAutofit/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092752" y="1378800"/>
            <a:ext cx="3376800" cy="2106000"/>
          </a:xfrm>
        </p:spPr>
        <p:txBody>
          <a:bodyPr vert="horz" lIns="0" tIns="0" rIns="0" bIns="0" rtlCol="0">
            <a:noAutofit/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D0BB-1A5F-42F6-930F-CB40BF237D46}" type="datetimeFigureOut">
              <a:rPr lang="sv-SE" smtClean="0"/>
              <a:t>2015-02-27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77C3-BC24-4059-A7F4-43B9FB1DA0EB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3"/>
          </p:nvPr>
        </p:nvSpPr>
        <p:spPr>
          <a:xfrm>
            <a:off x="540016" y="3664800"/>
            <a:ext cx="3376800" cy="2106000"/>
          </a:xfrm>
        </p:spPr>
        <p:txBody>
          <a:bodyPr vert="horz" lIns="0" tIns="0" rIns="0" bIns="0" rtlCol="0">
            <a:noAutofit/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9" name="Platshållare för innehåll 3"/>
          <p:cNvSpPr>
            <a:spLocks noGrp="1"/>
          </p:cNvSpPr>
          <p:nvPr>
            <p:ph sz="half" idx="14"/>
          </p:nvPr>
        </p:nvSpPr>
        <p:spPr>
          <a:xfrm>
            <a:off x="4092752" y="3664800"/>
            <a:ext cx="3376800" cy="2106000"/>
          </a:xfrm>
        </p:spPr>
        <p:txBody>
          <a:bodyPr vert="horz" lIns="0" tIns="0" rIns="0" bIns="0" rtlCol="0">
            <a:noAutofit/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397606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D0BB-1A5F-42F6-930F-CB40BF237D46}" type="datetimeFigureOut">
              <a:rPr lang="sv-SE" smtClean="0"/>
              <a:t>2015-02-27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77C3-BC24-4059-A7F4-43B9FB1DA0E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431457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D0BB-1A5F-42F6-930F-CB40BF237D46}" type="datetimeFigureOut">
              <a:rPr lang="sv-SE" smtClean="0"/>
              <a:t>2015-02-27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77C3-BC24-4059-A7F4-43B9FB1DA0E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146079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0000" y="1379909"/>
            <a:ext cx="4680072" cy="4392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 marL="360000" indent="-180975">
              <a:buFont typeface="Symbol" pitchFamily="18" charset="2"/>
              <a:buChar char=""/>
              <a:defRPr>
                <a:solidFill>
                  <a:srgbClr val="000000"/>
                </a:solidFill>
              </a:defRPr>
            </a:lvl2pPr>
            <a:lvl3pPr marL="540000" indent="-180000">
              <a:buFont typeface="Symbol" pitchFamily="18" charset="2"/>
              <a:buChar char="-"/>
              <a:defRPr>
                <a:solidFill>
                  <a:srgbClr val="000000"/>
                </a:solidFill>
              </a:defRPr>
            </a:lvl3pPr>
            <a:lvl4pPr marL="720725" indent="-180000">
              <a:buFont typeface="Symbol" pitchFamily="18" charset="2"/>
              <a:buChar char="-"/>
              <a:defRPr>
                <a:solidFill>
                  <a:srgbClr val="000000"/>
                </a:solidFill>
              </a:defRPr>
            </a:lvl4pPr>
            <a:lvl5pPr marL="898525" indent="-180000">
              <a:buFont typeface="Symbol" pitchFamily="18" charset="2"/>
              <a:buChar char="-"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D0BB-1A5F-42F6-930F-CB40BF237D46}" type="datetimeFigureOut">
              <a:rPr lang="sv-SE" smtClean="0"/>
              <a:t>2015-02-27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77C3-BC24-4059-A7F4-43B9FB1DA0EB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5688000" y="1378800"/>
            <a:ext cx="3456000" cy="3456000"/>
          </a:xfrm>
          <a:solidFill>
            <a:srgbClr val="F3F3F3"/>
          </a:solidFill>
          <a:ln>
            <a:noFill/>
          </a:ln>
        </p:spPr>
        <p:txBody>
          <a:bodyPr anchor="ctr" anchorCtr="0"/>
          <a:lstStyle>
            <a:lvl1pPr marL="0" indent="0" algn="ctr">
              <a:buFontTx/>
              <a:buNone/>
              <a:defRPr sz="1400">
                <a:solidFill>
                  <a:srgbClr val="000000"/>
                </a:solidFill>
              </a:defRPr>
            </a:lvl1pPr>
          </a:lstStyle>
          <a:p>
            <a:r>
              <a:rPr lang="sv-SE" dirty="0" smtClean="0"/>
              <a:t>Markera bildplatshållaren och välj bild i bildbanken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202846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nguageTextBox"/>
          <p:cNvSpPr txBox="1"/>
          <p:nvPr userDrawn="1"/>
        </p:nvSpPr>
        <p:spPr>
          <a:xfrm>
            <a:off x="63500000" y="63500000"/>
            <a:ext cx="197490" cy="10772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sv-SE" sz="100" dirty="0" err="1" smtClean="0"/>
              <a:t>Sv</a:t>
            </a:r>
            <a:endParaRPr lang="sv-SE" sz="100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39552" y="324000"/>
            <a:ext cx="6930000" cy="86409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0000" y="1379909"/>
            <a:ext cx="6930000" cy="43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56000" y="6453336"/>
            <a:ext cx="21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C523D0BB-1A5F-42F6-930F-CB40BF237D46}" type="datetimeFigureOut">
              <a:rPr lang="sv-SE" smtClean="0"/>
              <a:pPr/>
              <a:t>2015-02-27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39552" y="6309320"/>
            <a:ext cx="2376264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39552" y="6453336"/>
            <a:ext cx="216024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06BE77C3-BC24-4059-A7F4-43B9FB1DA0E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348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3" r:id="rId3"/>
    <p:sldLayoutId id="2147483652" r:id="rId4"/>
    <p:sldLayoutId id="2147483660" r:id="rId5"/>
    <p:sldLayoutId id="2147483676" r:id="rId6"/>
    <p:sldLayoutId id="2147483654" r:id="rId7"/>
    <p:sldLayoutId id="2147483655" r:id="rId8"/>
    <p:sldLayoutId id="2147483667" r:id="rId9"/>
    <p:sldLayoutId id="2147483675" r:id="rId10"/>
    <p:sldLayoutId id="2147483670" r:id="rId11"/>
    <p:sldLayoutId id="214748367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ts val="2100"/>
        </a:lnSpc>
        <a:spcBef>
          <a:spcPts val="14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414000" indent="-144000" algn="l" defTabSz="914400" rtl="0" eaLnBrk="1" latinLnBrk="0" hangingPunct="1">
        <a:lnSpc>
          <a:spcPct val="100000"/>
        </a:lnSpc>
        <a:spcBef>
          <a:spcPts val="0"/>
        </a:spcBef>
        <a:buFont typeface="Calibri" pitchFamily="34" charset="0"/>
        <a:buChar char="̶"/>
        <a:defRPr sz="1700" kern="1200">
          <a:solidFill>
            <a:srgbClr val="000000"/>
          </a:solidFill>
          <a:latin typeface="+mn-lt"/>
          <a:ea typeface="+mn-ea"/>
          <a:cs typeface="+mn-cs"/>
        </a:defRPr>
      </a:lvl2pPr>
      <a:lvl3pPr marL="576000" indent="-108000" algn="l" defTabSz="914400" rtl="0" eaLnBrk="1" latinLnBrk="0" hangingPunct="1">
        <a:lnSpc>
          <a:spcPct val="100000"/>
        </a:lnSpc>
        <a:spcBef>
          <a:spcPts val="0"/>
        </a:spcBef>
        <a:buFont typeface="Calibri" pitchFamily="34" charset="0"/>
        <a:buChar char="̶"/>
        <a:defRPr sz="1500" kern="1200">
          <a:solidFill>
            <a:srgbClr val="000000"/>
          </a:solidFill>
          <a:latin typeface="+mn-lt"/>
          <a:ea typeface="+mn-ea"/>
          <a:cs typeface="+mn-cs"/>
        </a:defRPr>
      </a:lvl3pPr>
      <a:lvl4pPr marL="720725" indent="-92075" algn="l" defTabSz="914400" rtl="0" eaLnBrk="1" latinLnBrk="0" hangingPunct="1">
        <a:lnSpc>
          <a:spcPct val="100000"/>
        </a:lnSpc>
        <a:spcBef>
          <a:spcPts val="0"/>
        </a:spcBef>
        <a:buFont typeface="Calibri" pitchFamily="34" charset="0"/>
        <a:buChar char="̶"/>
        <a:defRPr sz="1300" kern="1200">
          <a:solidFill>
            <a:srgbClr val="000000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0"/>
        </a:spcBef>
        <a:buFont typeface="Calibri" pitchFamily="34" charset="0"/>
        <a:buChar char="̶"/>
        <a:defRPr sz="11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9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leksandra.sjostrand@uhr.se" TargetMode="External"/><Relationship Id="rId2" Type="http://schemas.openxmlformats.org/officeDocument/2006/relationships/hyperlink" Target="mailto:karin.holmvall@uhr.s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nsertedImage"/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3" b="21733"/>
          <a:stretch>
            <a:fillRect/>
          </a:stretch>
        </p:blipFill>
        <p:spPr/>
      </p:pic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Lämplighetprövning för blivande lärarstudenter</a:t>
            </a:r>
            <a:endParaRPr lang="sv-SE" dirty="0"/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En försöksverksamhet 2014-16 </a:t>
            </a:r>
          </a:p>
          <a:p>
            <a:r>
              <a:rPr lang="sv-SE" dirty="0" smtClean="0"/>
              <a:t>på uppdrag av regeringen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>
          <a:xfrm>
            <a:off x="6899507" y="2790000"/>
            <a:ext cx="1925515" cy="380151"/>
          </a:xfrm>
        </p:spPr>
        <p:txBody>
          <a:bodyPr/>
          <a:lstStyle/>
          <a:p>
            <a:r>
              <a:rPr lang="sv-SE" dirty="0" smtClean="0"/>
              <a:t>2015-02-03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5"/>
          </p:nvPr>
        </p:nvSpPr>
        <p:spPr>
          <a:xfrm>
            <a:off x="6899507" y="3168000"/>
            <a:ext cx="1914883" cy="1314000"/>
          </a:xfrm>
        </p:spPr>
        <p:txBody>
          <a:bodyPr/>
          <a:lstStyle/>
          <a:p>
            <a:r>
              <a:rPr lang="sv-SE" dirty="0" smtClean="0"/>
              <a:t>Karin Holmvall</a:t>
            </a:r>
          </a:p>
          <a:p>
            <a:r>
              <a:rPr lang="sv-SE" dirty="0" smtClean="0"/>
              <a:t>Aleksandra Sjöstrand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00" y="540000"/>
            <a:ext cx="1278000" cy="12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29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b="1" dirty="0">
                <a:solidFill>
                  <a:schemeClr val="bg2"/>
                </a:solidFill>
              </a:rPr>
              <a:t>UHR ska enligt uppdraget</a:t>
            </a:r>
            <a:endParaRPr lang="sv-SE" sz="2400" b="1" dirty="0" smtClean="0"/>
          </a:p>
          <a:p>
            <a:r>
              <a:rPr lang="sv-SE" dirty="0" smtClean="0"/>
              <a:t>Samordna och vidta åtgärder för försöksverksamheten</a:t>
            </a:r>
          </a:p>
          <a:p>
            <a:r>
              <a:rPr lang="sv-SE" dirty="0" smtClean="0"/>
              <a:t>Besluta om vilka lärosäten som får delta</a:t>
            </a:r>
          </a:p>
          <a:p>
            <a:r>
              <a:rPr lang="sv-SE" dirty="0" smtClean="0"/>
              <a:t>Stödja lärosätena genom att sprida kunskap och erfarenheter om lämplighetsprövningar nationellt och internationellt 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Följa och samordna de modeller som lärosätena genomför i den andra ”skarpa” antagningsomgången för att bidra till kvalitet och rättssäkerhet</a:t>
            </a:r>
          </a:p>
          <a:p>
            <a:r>
              <a:rPr lang="sv-SE" dirty="0" smtClean="0"/>
              <a:t>Utfärda föreskrifter</a:t>
            </a:r>
          </a:p>
          <a:p>
            <a:r>
              <a:rPr lang="sv-SE" dirty="0" smtClean="0"/>
              <a:t>Följa upp och utvärdera försöksverksamheten löpande och avslutningsvis rapportera i maj 2018; prövningarnas effekt, kostnader, konsekvenser av ett ev. införande av m.m.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2"/>
                </a:solidFill>
              </a:rPr>
              <a:t>Försöksverksamheten</a:t>
            </a:r>
            <a:endParaRPr lang="sv-S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69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Identifiera vad som bör ingå i en bedömning av </a:t>
            </a:r>
            <a:r>
              <a:rPr lang="sv-SE" dirty="0" smtClean="0"/>
              <a:t>lämplighet, utveckla </a:t>
            </a:r>
            <a:r>
              <a:rPr lang="sv-SE" dirty="0"/>
              <a:t>modell för </a:t>
            </a:r>
            <a:r>
              <a:rPr lang="sv-SE" dirty="0" smtClean="0"/>
              <a:t>genomförandet och utbilda bedömare</a:t>
            </a:r>
          </a:p>
          <a:p>
            <a:r>
              <a:rPr lang="sv-SE" dirty="0" smtClean="0"/>
              <a:t>Utprova den modell som tagit fram vid minst en antagningsomgång utan att det ges betydelse vid antagningen</a:t>
            </a:r>
          </a:p>
          <a:p>
            <a:r>
              <a:rPr lang="sv-SE" dirty="0" smtClean="0"/>
              <a:t>Därefter använda  resultatet av bedömningen av lämplighet för yrket för såväl prövning av behörighet som urval till de aktuella utbildningarna.</a:t>
            </a:r>
          </a:p>
          <a:p>
            <a:r>
              <a:rPr lang="sv-SE" dirty="0" smtClean="0"/>
              <a:t>Per </a:t>
            </a:r>
            <a:r>
              <a:rPr lang="sv-SE" dirty="0" err="1" smtClean="0"/>
              <a:t>Gerrevall</a:t>
            </a:r>
            <a:r>
              <a:rPr lang="sv-SE" dirty="0" smtClean="0"/>
              <a:t> från Linnéuniversitet och Jonathan </a:t>
            </a:r>
            <a:r>
              <a:rPr lang="sv-SE" dirty="0" err="1" smtClean="0"/>
              <a:t>Lilliedahl</a:t>
            </a:r>
            <a:r>
              <a:rPr lang="sv-SE" dirty="0" smtClean="0"/>
              <a:t> från Högskolan i Jönköping  berättar strax mer om sitt arbete…..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2"/>
                </a:solidFill>
              </a:rPr>
              <a:t>De deltagande lärosätenas ska</a:t>
            </a:r>
            <a:endParaRPr lang="sv-S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52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Beslut om deltagande lärosäten – UHR beslutade juni 2014</a:t>
            </a:r>
          </a:p>
          <a:p>
            <a:r>
              <a:rPr lang="sv-SE" dirty="0" smtClean="0"/>
              <a:t>Högskolan i Jönköping och Linnéuniversitet utvecklar sin provmodeller och prov, ht </a:t>
            </a:r>
            <a:r>
              <a:rPr lang="sv-SE" dirty="0"/>
              <a:t>2014 och </a:t>
            </a:r>
            <a:r>
              <a:rPr lang="sv-SE" dirty="0" smtClean="0"/>
              <a:t>framåt</a:t>
            </a:r>
          </a:p>
          <a:p>
            <a:r>
              <a:rPr lang="sv-SE" dirty="0" smtClean="0"/>
              <a:t>UHR bidrar med erfarenhetsutbyte och studiebesök, från ht 2014 och framåt</a:t>
            </a:r>
          </a:p>
          <a:p>
            <a:r>
              <a:rPr lang="sv-SE" dirty="0" smtClean="0"/>
              <a:t>Simulerad antagningsomgång till ht 2015</a:t>
            </a:r>
          </a:p>
          <a:p>
            <a:r>
              <a:rPr lang="sv-SE" dirty="0" smtClean="0"/>
              <a:t>Skarp </a:t>
            </a:r>
            <a:r>
              <a:rPr lang="sv-SE" dirty="0"/>
              <a:t>antagningsomgång till ht </a:t>
            </a:r>
            <a:r>
              <a:rPr lang="sv-SE" dirty="0" smtClean="0"/>
              <a:t>2016</a:t>
            </a:r>
          </a:p>
          <a:p>
            <a:r>
              <a:rPr lang="sv-SE" dirty="0" smtClean="0"/>
              <a:t>Uppföljning och utvärdering samt slutrapportering (senast </a:t>
            </a:r>
            <a:br>
              <a:rPr lang="sv-SE" dirty="0" smtClean="0"/>
            </a:br>
            <a:r>
              <a:rPr lang="sv-SE" dirty="0" smtClean="0"/>
              <a:t>den 3 maj 2018)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2"/>
                </a:solidFill>
              </a:rPr>
              <a:t>Mycket kort om vad som hänt och händer framöver</a:t>
            </a:r>
            <a:endParaRPr lang="sv-S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51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Har ni erfarenheter eller kontakter som kan vara intressanta för oss att ta del av? Kontakta gärna oss på UHR!</a:t>
            </a:r>
          </a:p>
          <a:p>
            <a:endParaRPr lang="sv-SE" dirty="0"/>
          </a:p>
          <a:p>
            <a:r>
              <a:rPr lang="sv-SE" dirty="0" smtClean="0"/>
              <a:t>Karin Holmvall </a:t>
            </a:r>
            <a:r>
              <a:rPr lang="sv-SE" dirty="0"/>
              <a:t> </a:t>
            </a:r>
            <a:r>
              <a:rPr lang="sv-SE" dirty="0" smtClean="0"/>
              <a:t>- projektledare (</a:t>
            </a:r>
            <a:r>
              <a:rPr lang="sv-SE" dirty="0" smtClean="0">
                <a:hlinkClick r:id="rId2"/>
              </a:rPr>
              <a:t>karin.holmvall@uhr.se</a:t>
            </a:r>
            <a:r>
              <a:rPr lang="sv-SE" dirty="0" smtClean="0"/>
              <a:t>, telefon</a:t>
            </a:r>
            <a:r>
              <a:rPr lang="sv-SE" dirty="0"/>
              <a:t>: 010-470 </a:t>
            </a:r>
            <a:r>
              <a:rPr lang="sv-SE" dirty="0" smtClean="0"/>
              <a:t>04 93)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Aleksandra Sjöstrand – (</a:t>
            </a:r>
            <a:r>
              <a:rPr lang="sv-SE" dirty="0" smtClean="0">
                <a:hlinkClick r:id="rId3"/>
              </a:rPr>
              <a:t>aleksandra.sjostrand@uhr.se</a:t>
            </a:r>
            <a:r>
              <a:rPr lang="sv-SE" dirty="0" smtClean="0"/>
              <a:t>, telefon</a:t>
            </a:r>
            <a:r>
              <a:rPr lang="sv-SE" dirty="0"/>
              <a:t>: 0</a:t>
            </a:r>
            <a:r>
              <a:rPr lang="sv-SE" dirty="0" smtClean="0"/>
              <a:t>10-470 </a:t>
            </a:r>
            <a:r>
              <a:rPr lang="sv-SE" dirty="0"/>
              <a:t>03 </a:t>
            </a:r>
            <a:r>
              <a:rPr lang="sv-SE" dirty="0" smtClean="0"/>
              <a:t>67)</a:t>
            </a:r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2"/>
                </a:solidFill>
              </a:rPr>
              <a:t>Innan Per </a:t>
            </a:r>
            <a:r>
              <a:rPr lang="sv-SE" dirty="0">
                <a:solidFill>
                  <a:schemeClr val="bg2"/>
                </a:solidFill>
              </a:rPr>
              <a:t>och </a:t>
            </a:r>
            <a:r>
              <a:rPr lang="sv-SE" dirty="0" smtClean="0">
                <a:solidFill>
                  <a:schemeClr val="bg2"/>
                </a:solidFill>
              </a:rPr>
              <a:t>Jonathan får ordet…</a:t>
            </a:r>
            <a:endParaRPr lang="sv-S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57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”Krav får ställas i en försöksverksamhet på att den som antas till utbildning som leder till  förskollärar-, grundskollärar- eller ämneslärarexamen är lämplig för yrket”.</a:t>
            </a:r>
          </a:p>
          <a:p>
            <a:r>
              <a:rPr lang="sv-SE" dirty="0" smtClean="0"/>
              <a:t>Beslutet kan ses i ljuset av: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till viss del lågt söktryck till lärarutbildningar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stora avhopp från utbildningen</a:t>
            </a:r>
          </a:p>
          <a:p>
            <a:pPr marL="0" indent="0">
              <a:buNone/>
            </a:pPr>
            <a:r>
              <a:rPr lang="sv-SE" dirty="0" smtClean="0"/>
              <a:t>	- att bra lärare är centrala för att vända trenden med 	elevernas sjunkande kunskapsresultat</a:t>
            </a:r>
          </a:p>
          <a:p>
            <a:pPr marL="0" indent="0">
              <a:buNone/>
            </a:pPr>
            <a:r>
              <a:rPr lang="sv-SE" dirty="0" smtClean="0"/>
              <a:t>	- del i brett arbete med att stärka lärarutbildningen</a:t>
            </a:r>
          </a:p>
          <a:p>
            <a:r>
              <a:rPr lang="sv-SE" dirty="0" smtClean="0"/>
              <a:t>En departementsutredning (juni 2011-maj 2012) - </a:t>
            </a:r>
            <a:r>
              <a:rPr lang="sv-SE" dirty="0" err="1" smtClean="0"/>
              <a:t>Sigbrit</a:t>
            </a:r>
            <a:r>
              <a:rPr lang="sv-SE" dirty="0" smtClean="0"/>
              <a:t> </a:t>
            </a:r>
            <a:r>
              <a:rPr lang="sv-SE" dirty="0" err="1" smtClean="0"/>
              <a:t>Franke</a:t>
            </a:r>
            <a:r>
              <a:rPr lang="sv-SE" dirty="0" smtClean="0"/>
              <a:t> (utredare), Aleksandra Sjöstrand </a:t>
            </a:r>
            <a:r>
              <a:rPr lang="sv-SE" dirty="0"/>
              <a:t>(</a:t>
            </a:r>
            <a:r>
              <a:rPr lang="sv-SE" dirty="0" smtClean="0"/>
              <a:t>utredningssekreterare) och Per Anders Strandberg (utredningssekreterare)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Regeringens beslut</a:t>
            </a:r>
            <a:endParaRPr lang="sv-SE" dirty="0">
              <a:solidFill>
                <a:schemeClr val="bg2"/>
              </a:solidFill>
            </a:endParaRPr>
          </a:p>
        </p:txBody>
      </p:sp>
      <p:pic>
        <p:nvPicPr>
          <p:cNvPr id="6" name="Logotyp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2003" y="5878802"/>
            <a:ext cx="1294535" cy="7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74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Lämplighetsprövningar tillämpades under lång tid och i stor skala vid tillträde till folkskoleseminarierna</a:t>
            </a:r>
            <a:endParaRPr lang="sv-SE" dirty="0"/>
          </a:p>
          <a:p>
            <a:pPr lvl="3"/>
            <a:r>
              <a:rPr lang="sv-SE" sz="1800" dirty="0"/>
              <a:t>Eve Malmqvists utredning (1954) – mycket goda erfarenheter</a:t>
            </a:r>
            <a:endParaRPr lang="sv-SE" sz="1800" dirty="0" smtClean="0"/>
          </a:p>
          <a:p>
            <a:r>
              <a:rPr lang="sv-SE" dirty="0" smtClean="0"/>
              <a:t>Lämplighetsprövningar för antagning till den reformerade lärarutbildningen 1968 </a:t>
            </a:r>
          </a:p>
          <a:p>
            <a:r>
              <a:rPr lang="sv-SE" dirty="0" smtClean="0"/>
              <a:t>1977 års högskolereform – gemensamma tillträdesregler för all högskoleutbildning</a:t>
            </a:r>
          </a:p>
          <a:p>
            <a:r>
              <a:rPr lang="sv-SE" dirty="0" smtClean="0"/>
              <a:t>Försöksverksamhet med alternativ antagning vid Lärarhögskolan i Stockholm (1994 – 1997)</a:t>
            </a:r>
          </a:p>
          <a:p>
            <a:r>
              <a:rPr lang="sv-SE" dirty="0" smtClean="0"/>
              <a:t>GRANT-utredningen om antagning och urval till lärarutbildningen vid GU (1994-1996)</a:t>
            </a:r>
          </a:p>
          <a:p>
            <a:endParaRPr lang="sv-SE" sz="1800" dirty="0" smtClean="0"/>
          </a:p>
          <a:p>
            <a:pPr marL="360000" lvl="2" indent="0">
              <a:buNone/>
            </a:pPr>
            <a:endParaRPr lang="sv-SE" sz="1800" dirty="0"/>
          </a:p>
          <a:p>
            <a:pPr marL="360000" lvl="2" indent="0">
              <a:buNone/>
            </a:pPr>
            <a:endParaRPr lang="sv-SE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Utredningen - historisk tillbakablick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756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Historisk tillbakablick</a:t>
            </a:r>
            <a:endParaRPr lang="sv-SE" dirty="0"/>
          </a:p>
        </p:txBody>
      </p:sp>
      <p:pic>
        <p:nvPicPr>
          <p:cNvPr id="6" name="Logotyp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2003" y="5878802"/>
            <a:ext cx="1294535" cy="734400"/>
          </a:xfrm>
          <a:prstGeom prst="rect">
            <a:avLst/>
          </a:prstGeom>
        </p:spPr>
      </p:pic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Frågan om prövning av lärarlämpligheten vid antagningen till lärarutbildning ständigt återkommande (utredningar och rapporter)</a:t>
            </a:r>
            <a:r>
              <a:rPr lang="sv-SE" sz="2800" dirty="0"/>
              <a:t/>
            </a:r>
            <a:br>
              <a:rPr lang="sv-SE" sz="2800" dirty="0"/>
            </a:br>
            <a:r>
              <a:rPr lang="sv-SE" dirty="0"/>
              <a:t>	- Vikten av att pröva lämplighet för läraryrket</a:t>
            </a:r>
            <a:br>
              <a:rPr lang="sv-SE" dirty="0"/>
            </a:br>
            <a:r>
              <a:rPr lang="sv-SE" dirty="0"/>
              <a:t>	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	- </a:t>
            </a:r>
            <a:r>
              <a:rPr lang="sv-SE" dirty="0"/>
              <a:t>Svårigheter med att definiera och identifiera de </a:t>
            </a:r>
            <a:r>
              <a:rPr lang="sv-SE" dirty="0" smtClean="0"/>
              <a:t>	    	   egenskaper som </a:t>
            </a:r>
            <a:r>
              <a:rPr lang="sv-SE" dirty="0"/>
              <a:t>utmärker en lämplig </a:t>
            </a:r>
            <a:r>
              <a:rPr lang="sv-SE" dirty="0" smtClean="0"/>
              <a:t>lärare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	- Vissa </a:t>
            </a:r>
            <a:r>
              <a:rPr lang="sv-SE" dirty="0" smtClean="0"/>
              <a:t>”lämpliga” egenskaper </a:t>
            </a:r>
            <a:r>
              <a:rPr lang="sv-SE" dirty="0"/>
              <a:t>återkommer regelbundet – 	</a:t>
            </a:r>
            <a:r>
              <a:rPr lang="sv-SE" b="1" dirty="0" smtClean="0"/>
              <a:t>kommunikativ/språklig </a:t>
            </a:r>
            <a:r>
              <a:rPr lang="sv-SE" b="1" dirty="0"/>
              <a:t>förmåga</a:t>
            </a:r>
            <a:r>
              <a:rPr lang="sv-SE" i="1" dirty="0"/>
              <a:t> </a:t>
            </a:r>
            <a:r>
              <a:rPr lang="sv-SE" dirty="0"/>
              <a:t>och </a:t>
            </a:r>
            <a:r>
              <a:rPr lang="sv-SE" b="1" dirty="0" smtClean="0"/>
              <a:t>samarbetsförmåga</a:t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	- </a:t>
            </a:r>
            <a:r>
              <a:rPr lang="sv-SE" dirty="0" smtClean="0"/>
              <a:t>Metoder som oftast framhållits som särskilt intressanta</a:t>
            </a:r>
            <a:br>
              <a:rPr lang="sv-SE" dirty="0" smtClean="0"/>
            </a:br>
            <a:r>
              <a:rPr lang="sv-SE" dirty="0" smtClean="0"/>
              <a:t>	   för prövningen av lämplighet vid tillträde till 	 	   lärarutbildning –</a:t>
            </a:r>
            <a:br>
              <a:rPr lang="sv-SE" dirty="0" smtClean="0"/>
            </a:br>
            <a:r>
              <a:rPr lang="sv-SE" dirty="0" smtClean="0"/>
              <a:t>	   </a:t>
            </a:r>
            <a:r>
              <a:rPr lang="sv-SE" b="1" dirty="0" smtClean="0"/>
              <a:t>muntlig framställning av berättande och beskrivande 	   art </a:t>
            </a:r>
            <a:r>
              <a:rPr lang="sv-SE" dirty="0" smtClean="0"/>
              <a:t>samt </a:t>
            </a:r>
            <a:r>
              <a:rPr lang="sv-SE" b="1" dirty="0" smtClean="0"/>
              <a:t>intervju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	</a:t>
            </a:r>
            <a:endParaRPr lang="sv-SE" sz="28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276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Lämplighetsprov som behörighetskrav och urvalsinstrument i </a:t>
            </a:r>
            <a:r>
              <a:rPr lang="sv-SE" i="1" dirty="0"/>
              <a:t>Finland</a:t>
            </a:r>
          </a:p>
          <a:p>
            <a:pPr lvl="1"/>
            <a:r>
              <a:rPr lang="sv-SE" b="1" dirty="0"/>
              <a:t>motivation</a:t>
            </a:r>
            <a:r>
              <a:rPr lang="sv-SE" dirty="0"/>
              <a:t>, </a:t>
            </a:r>
            <a:r>
              <a:rPr lang="sv-SE" b="1" dirty="0"/>
              <a:t>ledarförmåga</a:t>
            </a:r>
            <a:r>
              <a:rPr lang="sv-SE" dirty="0"/>
              <a:t>, </a:t>
            </a:r>
            <a:r>
              <a:rPr lang="sv-SE" b="1" dirty="0"/>
              <a:t>interaktiv förmåga </a:t>
            </a:r>
            <a:r>
              <a:rPr lang="sv-SE" dirty="0"/>
              <a:t>och </a:t>
            </a:r>
            <a:r>
              <a:rPr lang="sv-SE" b="1" dirty="0" smtClean="0"/>
              <a:t>självreflektion</a:t>
            </a:r>
            <a:endParaRPr lang="sv-SE" dirty="0" smtClean="0"/>
          </a:p>
          <a:p>
            <a:r>
              <a:rPr lang="sv-SE" dirty="0" smtClean="0"/>
              <a:t>Belastningsregisterutdrag </a:t>
            </a:r>
            <a:r>
              <a:rPr lang="sv-SE" dirty="0"/>
              <a:t>och lagstadgat skydd av barn i </a:t>
            </a:r>
            <a:r>
              <a:rPr lang="sv-SE" i="1" dirty="0"/>
              <a:t>Australien</a:t>
            </a:r>
          </a:p>
          <a:p>
            <a:r>
              <a:rPr lang="sv-SE" dirty="0"/>
              <a:t>Motivation och reflektion viktigt i </a:t>
            </a:r>
            <a:r>
              <a:rPr lang="sv-SE" i="1" dirty="0" smtClean="0"/>
              <a:t>Kanada</a:t>
            </a:r>
          </a:p>
          <a:p>
            <a:r>
              <a:rPr lang="sv-SE" i="1" dirty="0"/>
              <a:t>Österrike</a:t>
            </a:r>
            <a:r>
              <a:rPr lang="sv-SE" dirty="0"/>
              <a:t> – centralt reglerad lämplighetsprövning på väg att </a:t>
            </a:r>
            <a:r>
              <a:rPr lang="sv-SE" dirty="0" smtClean="0"/>
              <a:t>reformeras</a:t>
            </a:r>
          </a:p>
          <a:p>
            <a:r>
              <a:rPr lang="sv-SE" sz="2000" dirty="0" smtClean="0"/>
              <a:t>Lämplighetsprov </a:t>
            </a:r>
            <a:r>
              <a:rPr lang="sv-SE" sz="2000" dirty="0"/>
              <a:t>inför anställning som lärare i </a:t>
            </a:r>
            <a:r>
              <a:rPr lang="sv-SE" sz="2000" i="1" dirty="0" smtClean="0"/>
              <a:t>Frankrike</a:t>
            </a:r>
          </a:p>
          <a:p>
            <a:r>
              <a:rPr lang="sv-SE" dirty="0"/>
              <a:t>Kontinuerlig lämplighetsprövning under utbildningen i </a:t>
            </a:r>
            <a:r>
              <a:rPr lang="sv-SE" i="1" dirty="0"/>
              <a:t>Norge</a:t>
            </a:r>
            <a:endParaRPr lang="sv-SE" sz="2000" i="1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Utredningen - internationell </a:t>
            </a:r>
            <a:r>
              <a:rPr lang="sv-SE" dirty="0"/>
              <a:t>utblick</a:t>
            </a:r>
          </a:p>
        </p:txBody>
      </p:sp>
    </p:spTree>
    <p:extLst>
      <p:ext uri="{BB962C8B-B14F-4D97-AF65-F5344CB8AC3E}">
        <p14:creationId xmlns:p14="http://schemas.microsoft.com/office/powerpoint/2010/main" val="112268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Enkätundersökning</a:t>
            </a:r>
          </a:p>
          <a:p>
            <a:pPr lvl="1"/>
            <a:r>
              <a:rPr lang="sv-SE" dirty="0" smtClean="0"/>
              <a:t>Olika </a:t>
            </a:r>
            <a:r>
              <a:rPr lang="sv-SE" dirty="0"/>
              <a:t>uppfattningar när det gäller </a:t>
            </a:r>
            <a:r>
              <a:rPr lang="sv-SE" i="1" dirty="0"/>
              <a:t>lärarlämplighet</a:t>
            </a:r>
            <a:r>
              <a:rPr lang="sv-SE" dirty="0"/>
              <a:t>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men….</a:t>
            </a:r>
            <a:br>
              <a:rPr lang="sv-SE" dirty="0" smtClean="0"/>
            </a:br>
            <a:r>
              <a:rPr lang="sv-SE" dirty="0" smtClean="0"/>
              <a:t>samtidigt </a:t>
            </a:r>
            <a:r>
              <a:rPr lang="sv-SE" dirty="0"/>
              <a:t>ett kluster av </a:t>
            </a:r>
            <a:r>
              <a:rPr lang="sv-SE" dirty="0" smtClean="0"/>
              <a:t>”lämpliga” egenskaper </a:t>
            </a:r>
            <a:r>
              <a:rPr lang="sv-SE" dirty="0"/>
              <a:t>som de svarande var tämligen överens </a:t>
            </a:r>
            <a:r>
              <a:rPr lang="sv-SE" dirty="0" smtClean="0"/>
              <a:t>om: </a:t>
            </a:r>
            <a:br>
              <a:rPr lang="sv-SE" dirty="0" smtClean="0"/>
            </a:br>
            <a:r>
              <a:rPr lang="sv-SE" b="1" dirty="0" smtClean="0"/>
              <a:t>motivation </a:t>
            </a:r>
            <a:r>
              <a:rPr lang="sv-SE" b="1" dirty="0"/>
              <a:t>för </a:t>
            </a:r>
            <a:r>
              <a:rPr lang="sv-SE" b="1" dirty="0" smtClean="0"/>
              <a:t>yrket</a:t>
            </a:r>
            <a:r>
              <a:rPr lang="sv-SE" dirty="0"/>
              <a:t/>
            </a:r>
            <a:br>
              <a:rPr lang="sv-SE" dirty="0"/>
            </a:br>
            <a:r>
              <a:rPr lang="sv-SE" b="1" dirty="0" smtClean="0"/>
              <a:t>kommunikativ förmåga</a:t>
            </a:r>
            <a:br>
              <a:rPr lang="sv-SE" b="1" dirty="0" smtClean="0"/>
            </a:br>
            <a:r>
              <a:rPr lang="sv-SE" b="1" dirty="0" smtClean="0"/>
              <a:t>samarbetsförmåga</a:t>
            </a:r>
            <a:br>
              <a:rPr lang="sv-SE" b="1" dirty="0" smtClean="0"/>
            </a:br>
            <a:r>
              <a:rPr lang="sv-SE" b="1" dirty="0" smtClean="0"/>
              <a:t>förmåga </a:t>
            </a:r>
            <a:r>
              <a:rPr lang="sv-SE" b="1" dirty="0"/>
              <a:t>att </a:t>
            </a:r>
            <a:r>
              <a:rPr lang="sv-SE" b="1" dirty="0" smtClean="0"/>
              <a:t>entusiasmera</a:t>
            </a:r>
            <a:br>
              <a:rPr lang="sv-SE" b="1" dirty="0" smtClean="0"/>
            </a:br>
            <a:r>
              <a:rPr lang="sv-SE" b="1" dirty="0" smtClean="0"/>
              <a:t>ledarskapsförmåga</a:t>
            </a:r>
            <a:r>
              <a:rPr lang="sv-SE" dirty="0"/>
              <a:t/>
            </a:r>
            <a:br>
              <a:rPr lang="sv-SE" dirty="0"/>
            </a:br>
            <a:r>
              <a:rPr lang="sv-SE" b="1" dirty="0" smtClean="0"/>
              <a:t>förmåga </a:t>
            </a:r>
            <a:r>
              <a:rPr lang="sv-SE" b="1" dirty="0"/>
              <a:t>till självreflektion 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goda ämneskunskaper</a:t>
            </a:r>
          </a:p>
          <a:p>
            <a:pPr lvl="1"/>
            <a:r>
              <a:rPr lang="sv-SE" dirty="0" smtClean="0"/>
              <a:t>Ganska stor samstämmighet beträffande </a:t>
            </a:r>
            <a:r>
              <a:rPr lang="sv-SE" dirty="0"/>
              <a:t>val av användbara </a:t>
            </a:r>
            <a:r>
              <a:rPr lang="sv-SE" dirty="0" smtClean="0"/>
              <a:t>metoder</a:t>
            </a:r>
            <a:br>
              <a:rPr lang="sv-SE" dirty="0" smtClean="0"/>
            </a:br>
            <a:r>
              <a:rPr lang="sv-SE" b="1" dirty="0" smtClean="0"/>
              <a:t>en </a:t>
            </a:r>
            <a:r>
              <a:rPr lang="sv-SE" b="1" dirty="0"/>
              <a:t>kombination av skriftlig </a:t>
            </a:r>
            <a:r>
              <a:rPr lang="sv-SE" b="1" dirty="0" smtClean="0"/>
              <a:t>framställning/uppsats och</a:t>
            </a:r>
            <a:r>
              <a:rPr lang="sv-SE" dirty="0"/>
              <a:t/>
            </a:r>
            <a:br>
              <a:rPr lang="sv-SE" dirty="0"/>
            </a:br>
            <a:r>
              <a:rPr lang="sv-SE" b="1" dirty="0" smtClean="0"/>
              <a:t>muntlig </a:t>
            </a:r>
            <a:r>
              <a:rPr lang="sv-SE" b="1" dirty="0"/>
              <a:t>framställning, intervju eller </a:t>
            </a:r>
            <a:r>
              <a:rPr lang="sv-SE" b="1" dirty="0" smtClean="0"/>
              <a:t>situationsprov</a:t>
            </a:r>
            <a:endParaRPr lang="sv-SE" b="1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Inåtblick</a:t>
            </a:r>
            <a:endParaRPr lang="sv-SE" dirty="0"/>
          </a:p>
        </p:txBody>
      </p:sp>
      <p:pic>
        <p:nvPicPr>
          <p:cNvPr id="6" name="Logotyp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2003" y="5878802"/>
            <a:ext cx="1294535" cy="7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50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lvl="2" indent="0" hangingPunct="0">
              <a:buNone/>
            </a:pPr>
            <a:r>
              <a:rPr lang="sv-SE" sz="2000" b="1" dirty="0" smtClean="0"/>
              <a:t>Vad </a:t>
            </a:r>
            <a:r>
              <a:rPr lang="sv-SE" sz="2000" b="1" dirty="0"/>
              <a:t>ska man tänka på om ett antagningsprov införs</a:t>
            </a:r>
            <a:r>
              <a:rPr lang="sv-SE" sz="2000" b="1" dirty="0" smtClean="0"/>
              <a:t>?</a:t>
            </a:r>
          </a:p>
          <a:p>
            <a:pPr lvl="2" hangingPunct="0">
              <a:buFontTx/>
              <a:buChar char="-"/>
            </a:pPr>
            <a:r>
              <a:rPr lang="sv-SE" sz="1700" dirty="0" smtClean="0"/>
              <a:t>Självreflektion </a:t>
            </a:r>
            <a:r>
              <a:rPr lang="sv-SE" sz="1700" dirty="0"/>
              <a:t>och feedback – ett viktigt syfte med </a:t>
            </a:r>
            <a:r>
              <a:rPr lang="sv-SE" sz="1700" dirty="0" smtClean="0"/>
              <a:t>provet</a:t>
            </a:r>
          </a:p>
          <a:p>
            <a:pPr lvl="2" hangingPunct="0">
              <a:buFontTx/>
              <a:buChar char="-"/>
            </a:pPr>
            <a:r>
              <a:rPr lang="sv-SE" sz="1700" dirty="0"/>
              <a:t>Krav på tydlighet och </a:t>
            </a:r>
            <a:r>
              <a:rPr lang="sv-SE" sz="1700" dirty="0" smtClean="0"/>
              <a:t>transparens</a:t>
            </a:r>
          </a:p>
          <a:p>
            <a:pPr lvl="2" hangingPunct="0">
              <a:buFontTx/>
              <a:buChar char="-"/>
            </a:pPr>
            <a:r>
              <a:rPr lang="sv-SE" sz="1700" dirty="0"/>
              <a:t>Språklig förmåga bör </a:t>
            </a:r>
            <a:r>
              <a:rPr lang="sv-SE" sz="1700" dirty="0" smtClean="0"/>
              <a:t>testas</a:t>
            </a:r>
          </a:p>
          <a:p>
            <a:pPr lvl="2" hangingPunct="0">
              <a:buFontTx/>
              <a:buChar char="-"/>
            </a:pPr>
            <a:r>
              <a:rPr lang="sv-SE" sz="1700" dirty="0"/>
              <a:t>Viktigt med ett helhetsperspektiv</a:t>
            </a:r>
          </a:p>
          <a:p>
            <a:pPr lvl="2" hangingPunct="0">
              <a:buFontTx/>
              <a:buChar char="-"/>
            </a:pPr>
            <a:endParaRPr lang="sv-SE" sz="1700" dirty="0"/>
          </a:p>
          <a:p>
            <a:pPr lvl="2" hangingPunct="0">
              <a:buFontTx/>
              <a:buChar char="-"/>
            </a:pPr>
            <a:endParaRPr lang="sv-SE" sz="1700" dirty="0"/>
          </a:p>
          <a:p>
            <a:pPr lvl="2" hangingPunct="0">
              <a:buFontTx/>
              <a:buChar char="-"/>
            </a:pPr>
            <a:endParaRPr lang="sv-SE" sz="1700" dirty="0"/>
          </a:p>
          <a:p>
            <a:pPr marL="360000" lvl="2" indent="0" hangingPunct="0">
              <a:buNone/>
            </a:pPr>
            <a:endParaRPr lang="sv-SE" sz="1700" b="1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Inåtblick</a:t>
            </a:r>
            <a:r>
              <a:rPr lang="sv-SE" dirty="0" smtClean="0"/>
              <a:t> -möten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0952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Ett </a:t>
            </a:r>
            <a:r>
              <a:rPr lang="sv-SE" dirty="0"/>
              <a:t>antagningsprov bör införas för tillträde till lärar- och </a:t>
            </a:r>
            <a:r>
              <a:rPr lang="sv-SE" dirty="0" smtClean="0"/>
              <a:t>förskollärarutbildning</a:t>
            </a:r>
          </a:p>
          <a:p>
            <a:pPr lvl="1"/>
            <a:r>
              <a:rPr lang="sv-SE" dirty="0"/>
              <a:t>Utsållning av olämpliga studenter</a:t>
            </a:r>
          </a:p>
          <a:p>
            <a:pPr lvl="1"/>
            <a:r>
              <a:rPr lang="sv-SE" dirty="0"/>
              <a:t>Statushöjning</a:t>
            </a:r>
          </a:p>
          <a:p>
            <a:pPr lvl="1"/>
            <a:r>
              <a:rPr lang="sv-SE" dirty="0"/>
              <a:t>Utvaldhet</a:t>
            </a:r>
          </a:p>
          <a:p>
            <a:pPr lvl="1"/>
            <a:r>
              <a:rPr lang="sv-SE" dirty="0"/>
              <a:t>Självreflektion</a:t>
            </a:r>
          </a:p>
          <a:p>
            <a:pPr lvl="1"/>
            <a:r>
              <a:rPr lang="sv-SE" dirty="0" smtClean="0"/>
              <a:t>Aspektbredd (att </a:t>
            </a:r>
            <a:r>
              <a:rPr lang="sv-SE" smtClean="0"/>
              <a:t>bredda antagningskrav)</a:t>
            </a:r>
            <a:endParaRPr lang="sv-SE" dirty="0" smtClean="0"/>
          </a:p>
          <a:p>
            <a:pPr lvl="1"/>
            <a:endParaRPr lang="sv-SE" b="1" i="1" dirty="0"/>
          </a:p>
          <a:p>
            <a:pPr marL="179025" lvl="1" indent="0">
              <a:buNone/>
            </a:pPr>
            <a:r>
              <a:rPr lang="sv-SE" sz="2000" dirty="0" smtClean="0"/>
              <a:t>Det </a:t>
            </a:r>
            <a:r>
              <a:rPr lang="sv-SE" sz="2000" dirty="0"/>
              <a:t>antagningsprov som införs bör vara både ett behörighetsprov och ett </a:t>
            </a:r>
            <a:r>
              <a:rPr lang="sv-SE" sz="2000" dirty="0" smtClean="0"/>
              <a:t>urvalsprov</a:t>
            </a:r>
          </a:p>
          <a:p>
            <a:pPr lvl="1">
              <a:buFontTx/>
              <a:buChar char="-"/>
            </a:pPr>
            <a:r>
              <a:rPr lang="sv-SE" dirty="0" smtClean="0"/>
              <a:t>det </a:t>
            </a:r>
            <a:r>
              <a:rPr lang="sv-SE" dirty="0"/>
              <a:t>antagningsprov som införs ska krävas för behörighet, jämte de ordinarie </a:t>
            </a:r>
            <a:r>
              <a:rPr lang="sv-SE" dirty="0" smtClean="0"/>
              <a:t>  kraven </a:t>
            </a:r>
            <a:r>
              <a:rPr lang="sv-SE" dirty="0"/>
              <a:t>på grundläggande och särskild behörighet.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- Vid </a:t>
            </a:r>
            <a:r>
              <a:rPr lang="sv-SE" dirty="0"/>
              <a:t>antagning till de utbildningar där det finns fler behöriga sökande än platser ska provet även användas för rangordning av de </a:t>
            </a:r>
            <a:r>
              <a:rPr lang="sv-SE" dirty="0" smtClean="0"/>
              <a:t>sökande</a:t>
            </a:r>
          </a:p>
          <a:p>
            <a:pPr marL="179025" lvl="1" indent="0">
              <a:buNone/>
            </a:pPr>
            <a:r>
              <a:rPr lang="sv-SE" dirty="0" smtClean="0"/>
              <a:t>   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 sz="2800" dirty="0"/>
              <a:t>Utredningens förslag och rekommendationer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6" name="Logotyp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2003" y="5878802"/>
            <a:ext cx="1294535" cy="7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74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Utredningens förslag och rekommendationer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6" name="Logotyp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2003" y="5878802"/>
            <a:ext cx="1294535" cy="734400"/>
          </a:xfrm>
          <a:prstGeom prst="rect">
            <a:avLst/>
          </a:prstGeom>
        </p:spPr>
      </p:pic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Vad ska bedömas</a:t>
            </a:r>
            <a:r>
              <a:rPr lang="sv-SE" b="1" dirty="0" smtClean="0"/>
              <a:t>?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sz="1700" b="1" dirty="0" smtClean="0"/>
              <a:t>Kommunikativ </a:t>
            </a:r>
            <a:r>
              <a:rPr lang="sv-SE" sz="1700" b="1" dirty="0"/>
              <a:t>och interaktiv </a:t>
            </a:r>
            <a:r>
              <a:rPr lang="sv-SE" sz="1700" b="1" dirty="0" smtClean="0"/>
              <a:t>förmåga </a:t>
            </a:r>
            <a:r>
              <a:rPr lang="sv-SE" sz="1700" dirty="0" smtClean="0"/>
              <a:t>(</a:t>
            </a:r>
            <a:r>
              <a:rPr lang="sv-SE" sz="1700" dirty="0"/>
              <a:t>att ha goda </a:t>
            </a:r>
            <a:r>
              <a:rPr lang="sv-SE" sz="1700" dirty="0" smtClean="0"/>
              <a:t>	kunskaper </a:t>
            </a:r>
            <a:r>
              <a:rPr lang="sv-SE" sz="1700" dirty="0"/>
              <a:t>i det </a:t>
            </a:r>
            <a:r>
              <a:rPr lang="sv-SE" sz="1700" dirty="0" smtClean="0"/>
              <a:t>	svenska </a:t>
            </a:r>
            <a:r>
              <a:rPr lang="sv-SE" sz="1700" dirty="0"/>
              <a:t>språket, att ha förmåga att </a:t>
            </a:r>
            <a:r>
              <a:rPr lang="sv-SE" sz="1700" dirty="0" smtClean="0"/>
              <a:t>entusiasmera</a:t>
            </a:r>
            <a:r>
              <a:rPr lang="sv-SE" sz="1700" dirty="0"/>
              <a:t>, att kunna beskriva </a:t>
            </a:r>
            <a:r>
              <a:rPr lang="sv-SE" sz="1700" dirty="0" smtClean="0"/>
              <a:t>	något </a:t>
            </a:r>
            <a:r>
              <a:rPr lang="sv-SE" sz="1700" dirty="0"/>
              <a:t>så att andra </a:t>
            </a:r>
            <a:r>
              <a:rPr lang="sv-SE" sz="1700" dirty="0" smtClean="0"/>
              <a:t>förstår </a:t>
            </a:r>
            <a:r>
              <a:rPr lang="sv-SE" sz="1700" dirty="0"/>
              <a:t>samt att kunna interagera/samspela med </a:t>
            </a:r>
            <a:r>
              <a:rPr lang="sv-SE" sz="1700" dirty="0" smtClean="0"/>
              <a:t>	andra)</a:t>
            </a:r>
          </a:p>
          <a:p>
            <a:pPr marL="0" indent="0">
              <a:buNone/>
            </a:pPr>
            <a:r>
              <a:rPr lang="sv-SE" sz="1700" dirty="0" smtClean="0"/>
              <a:t>	</a:t>
            </a:r>
            <a:r>
              <a:rPr lang="sv-SE" sz="1700" b="1" dirty="0" smtClean="0"/>
              <a:t>Motivation </a:t>
            </a:r>
            <a:r>
              <a:rPr lang="sv-SE" sz="1700" b="1" dirty="0"/>
              <a:t>för läraryrket </a:t>
            </a:r>
            <a:r>
              <a:rPr lang="sv-SE" sz="1700" dirty="0" smtClean="0"/>
              <a:t>(</a:t>
            </a:r>
            <a:r>
              <a:rPr lang="sv-SE" sz="1700" dirty="0"/>
              <a:t>att ha intresse för undervisningen, för det </a:t>
            </a:r>
            <a:r>
              <a:rPr lang="sv-SE" sz="1700" dirty="0" smtClean="0"/>
              <a:t>	ämne/de </a:t>
            </a:r>
            <a:r>
              <a:rPr lang="sv-SE" sz="1700" dirty="0"/>
              <a:t>ämnen som undervisningen gäller, för sina elever samt för </a:t>
            </a:r>
            <a:r>
              <a:rPr lang="sv-SE" sz="1700" dirty="0" smtClean="0"/>
              <a:t>	läraruppdraget)</a:t>
            </a:r>
            <a:endParaRPr lang="sv-SE" sz="1700" dirty="0"/>
          </a:p>
          <a:p>
            <a:pPr marL="0" indent="0">
              <a:buNone/>
            </a:pPr>
            <a:r>
              <a:rPr lang="sv-SE" sz="1700" dirty="0" smtClean="0"/>
              <a:t>	</a:t>
            </a:r>
            <a:r>
              <a:rPr lang="sv-SE" sz="1700" b="1" dirty="0" smtClean="0"/>
              <a:t>Förmåga </a:t>
            </a:r>
            <a:r>
              <a:rPr lang="sv-SE" sz="1700" b="1" dirty="0"/>
              <a:t>till </a:t>
            </a:r>
            <a:r>
              <a:rPr lang="sv-SE" sz="1700" b="1" dirty="0" smtClean="0"/>
              <a:t>självreflektion </a:t>
            </a:r>
            <a:r>
              <a:rPr lang="sv-SE" sz="1700" dirty="0" smtClean="0"/>
              <a:t>(</a:t>
            </a:r>
            <a:r>
              <a:rPr lang="sv-SE" sz="1700" dirty="0"/>
              <a:t>att ha distans till sig själv, att vara </a:t>
            </a:r>
            <a:r>
              <a:rPr lang="sv-SE" sz="1700" dirty="0" smtClean="0"/>
              <a:t>	medveten </a:t>
            </a:r>
            <a:r>
              <a:rPr lang="sv-SE" sz="1700" dirty="0"/>
              <a:t>om sina brister och förmågor och att ha reflekterat över </a:t>
            </a:r>
            <a:r>
              <a:rPr lang="sv-SE" sz="1700" dirty="0" smtClean="0"/>
              <a:t>	lärarrollen </a:t>
            </a:r>
            <a:r>
              <a:rPr lang="sv-SE" sz="1700" dirty="0"/>
              <a:t>och skolans roll i </a:t>
            </a:r>
            <a:r>
              <a:rPr lang="sv-SE" sz="1700" dirty="0" smtClean="0"/>
              <a:t>samhället)</a:t>
            </a:r>
            <a:endParaRPr lang="sv-SE" sz="1700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771143"/>
      </p:ext>
    </p:extLst>
  </p:cSld>
  <p:clrMapOvr>
    <a:masterClrMapping/>
  </p:clrMapOvr>
</p:sld>
</file>

<file path=ppt/theme/theme1.xml><?xml version="1.0" encoding="utf-8"?>
<a:theme xmlns:a="http://schemas.openxmlformats.org/drawingml/2006/main" name="UHR Standardlayouter">
  <a:themeElements>
    <a:clrScheme name="UHR_PP_01">
      <a:dk1>
        <a:srgbClr val="000000"/>
      </a:dk1>
      <a:lt1>
        <a:srgbClr val="FFFFFF"/>
      </a:lt1>
      <a:dk2>
        <a:srgbClr val="FFFFFF"/>
      </a:dk2>
      <a:lt2>
        <a:srgbClr val="62269E"/>
      </a:lt2>
      <a:accent1>
        <a:srgbClr val="EEDC00"/>
      </a:accent1>
      <a:accent2>
        <a:srgbClr val="00A5B5"/>
      </a:accent2>
      <a:accent3>
        <a:srgbClr val="E91449"/>
      </a:accent3>
      <a:accent4>
        <a:srgbClr val="62269E"/>
      </a:accent4>
      <a:accent5>
        <a:srgbClr val="006E96"/>
      </a:accent5>
      <a:accent6>
        <a:srgbClr val="FFA400"/>
      </a:accent6>
      <a:hlink>
        <a:srgbClr val="0C0C0C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HR_PP_01">
    <a:dk1>
      <a:srgbClr val="000000"/>
    </a:dk1>
    <a:lt1>
      <a:srgbClr val="FFFFFF"/>
    </a:lt1>
    <a:dk2>
      <a:srgbClr val="FFFFFF"/>
    </a:dk2>
    <a:lt2>
      <a:srgbClr val="62269E"/>
    </a:lt2>
    <a:accent1>
      <a:srgbClr val="EEDC00"/>
    </a:accent1>
    <a:accent2>
      <a:srgbClr val="00A5B5"/>
    </a:accent2>
    <a:accent3>
      <a:srgbClr val="E91449"/>
    </a:accent3>
    <a:accent4>
      <a:srgbClr val="62269E"/>
    </a:accent4>
    <a:accent5>
      <a:srgbClr val="006E96"/>
    </a:accent5>
    <a:accent6>
      <a:srgbClr val="FFA400"/>
    </a:accent6>
    <a:hlink>
      <a:srgbClr val="0C0C0C"/>
    </a:hlink>
    <a:folHlink>
      <a:srgbClr val="7F7F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522</Words>
  <Application>Microsoft Office PowerPoint</Application>
  <PresentationFormat>Bildspel på skärmen (4:3)</PresentationFormat>
  <Paragraphs>95</Paragraphs>
  <Slides>13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UHR Standardlayouter</vt:lpstr>
      <vt:lpstr>Lämplighetprövning för blivande lärarstudenter</vt:lpstr>
      <vt:lpstr>Regeringens beslut</vt:lpstr>
      <vt:lpstr>Utredningen - historisk tillbakablick</vt:lpstr>
      <vt:lpstr>Historisk tillbakablick</vt:lpstr>
      <vt:lpstr>Utredningen - internationell utblick</vt:lpstr>
      <vt:lpstr>Inåtblick</vt:lpstr>
      <vt:lpstr>Inåtblick -möten</vt:lpstr>
      <vt:lpstr>Utredningens förslag och rekommendationer </vt:lpstr>
      <vt:lpstr>Utredningens förslag och rekommendationer </vt:lpstr>
      <vt:lpstr>Försöksverksamheten</vt:lpstr>
      <vt:lpstr>De deltagande lärosätenas ska</vt:lpstr>
      <vt:lpstr>Mycket kort om vad som hänt och händer framöver</vt:lpstr>
      <vt:lpstr>Innan Per och Jonathan får ordet…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Rabarber</dc:creator>
  <cp:lastModifiedBy>Ylva Sundmark</cp:lastModifiedBy>
  <cp:revision>149</cp:revision>
  <dcterms:created xsi:type="dcterms:W3CDTF">2013-04-15T18:23:11Z</dcterms:created>
  <dcterms:modified xsi:type="dcterms:W3CDTF">2015-02-27T06:54:16Z</dcterms:modified>
</cp:coreProperties>
</file>