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24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316C-166E-497A-9877-917F508B1CA1}" type="datetimeFigureOut">
              <a:rPr lang="sv-SE" smtClean="0"/>
              <a:t>2014-10-17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F36E7-D419-4A31-9705-AE137E0522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2700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F36E7-D419-4A31-9705-AE137E0522A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8063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7BCF-BBD9-4BC7-B3C0-032AE3B555DD}" type="datetimeFigureOut">
              <a:rPr lang="sv-SE" smtClean="0"/>
              <a:t>2014-10-17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945-0B31-4EBF-A213-5A1E9A8259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656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7BCF-BBD9-4BC7-B3C0-032AE3B555DD}" type="datetimeFigureOut">
              <a:rPr lang="sv-SE" smtClean="0"/>
              <a:t>2014-10-17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945-0B31-4EBF-A213-5A1E9A8259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544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7BCF-BBD9-4BC7-B3C0-032AE3B555DD}" type="datetimeFigureOut">
              <a:rPr lang="sv-SE" smtClean="0"/>
              <a:t>2014-10-17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945-0B31-4EBF-A213-5A1E9A8259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845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7BCF-BBD9-4BC7-B3C0-032AE3B555DD}" type="datetimeFigureOut">
              <a:rPr lang="sv-SE" smtClean="0"/>
              <a:t>2014-10-17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945-0B31-4EBF-A213-5A1E9A8259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250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7BCF-BBD9-4BC7-B3C0-032AE3B555DD}" type="datetimeFigureOut">
              <a:rPr lang="sv-SE" smtClean="0"/>
              <a:t>2014-10-17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945-0B31-4EBF-A213-5A1E9A8259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065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7BCF-BBD9-4BC7-B3C0-032AE3B555DD}" type="datetimeFigureOut">
              <a:rPr lang="sv-SE" smtClean="0"/>
              <a:t>2014-10-17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945-0B31-4EBF-A213-5A1E9A8259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275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7BCF-BBD9-4BC7-B3C0-032AE3B555DD}" type="datetimeFigureOut">
              <a:rPr lang="sv-SE" smtClean="0"/>
              <a:t>2014-10-17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945-0B31-4EBF-A213-5A1E9A8259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254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7BCF-BBD9-4BC7-B3C0-032AE3B555DD}" type="datetimeFigureOut">
              <a:rPr lang="sv-SE" smtClean="0"/>
              <a:t>2014-10-17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945-0B31-4EBF-A213-5A1E9A8259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002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7BCF-BBD9-4BC7-B3C0-032AE3B555DD}" type="datetimeFigureOut">
              <a:rPr lang="sv-SE" smtClean="0"/>
              <a:t>2014-10-17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945-0B31-4EBF-A213-5A1E9A8259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42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7BCF-BBD9-4BC7-B3C0-032AE3B555DD}" type="datetimeFigureOut">
              <a:rPr lang="sv-SE" smtClean="0"/>
              <a:t>2014-10-17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945-0B31-4EBF-A213-5A1E9A8259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542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7BCF-BBD9-4BC7-B3C0-032AE3B555DD}" type="datetimeFigureOut">
              <a:rPr lang="sv-SE" smtClean="0"/>
              <a:t>2014-10-17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945-0B31-4EBF-A213-5A1E9A8259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741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E7BCF-BBD9-4BC7-B3C0-032AE3B555DD}" type="datetimeFigureOut">
              <a:rPr lang="sv-SE" smtClean="0"/>
              <a:t>2014-10-17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EB945-0B31-4EBF-A213-5A1E9A8259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748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Grundskoleutredningen (U2014:05)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Utredningsdirektiv 6 mars 2014</a:t>
            </a:r>
          </a:p>
          <a:p>
            <a:r>
              <a:rPr lang="sv-SE" dirty="0" smtClean="0"/>
              <a:t>Tilläggsdirektiv 11 </a:t>
            </a:r>
            <a:r>
              <a:rPr lang="sv-SE" dirty="0" err="1" smtClean="0"/>
              <a:t>sept</a:t>
            </a:r>
            <a:r>
              <a:rPr lang="sv-SE" dirty="0" smtClean="0"/>
              <a:t> 2014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173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Utredningsdirektiv 6 mars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T</a:t>
            </a:r>
            <a:r>
              <a:rPr lang="sv-SE" dirty="0" smtClean="0"/>
              <a:t>ioårig grundskola med obligatorisk skolstart från sex års ålder</a:t>
            </a:r>
          </a:p>
          <a:p>
            <a:r>
              <a:rPr lang="sv-SE" dirty="0"/>
              <a:t>K</a:t>
            </a:r>
            <a:r>
              <a:rPr lang="sv-SE" dirty="0" smtClean="0"/>
              <a:t>ompetensutveckling för lärare i förskoleklass och i årskurs 1–3 avseende effektiva undervisningsmetoder och stödinsatser i svenska och matematik</a:t>
            </a:r>
          </a:p>
          <a:p>
            <a:r>
              <a:rPr lang="sv-SE" dirty="0"/>
              <a:t>B</a:t>
            </a:r>
            <a:r>
              <a:rPr lang="sv-SE" dirty="0" smtClean="0"/>
              <a:t>ehörighetskrav som ska gälla för att bedriva undervisning i det första skolåret (nuvarande förskoleklass)</a:t>
            </a:r>
          </a:p>
          <a:p>
            <a:r>
              <a:rPr lang="sv-SE" dirty="0" smtClean="0"/>
              <a:t>Fortbildning av förskollärare och lärare</a:t>
            </a:r>
          </a:p>
          <a:p>
            <a:r>
              <a:rPr lang="sv-SE" dirty="0" smtClean="0"/>
              <a:t>(Förlängd skolplikt och obligatorisk sommarskola)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924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Tilläggsdirektiv 11 </a:t>
            </a:r>
            <a:r>
              <a:rPr lang="sv-SE" dirty="0" err="1" smtClean="0"/>
              <a:t>sept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sv-SE" dirty="0" smtClean="0"/>
              <a:t>Utredaren får nu i uppdrag att också föreslå hur en anpassad fortbildning för legitimerade förskollärare som är tillsvidareanställda och arbetar i förskoleklass kan utformas på lämpligast sätt.</a:t>
            </a:r>
          </a:p>
          <a:p>
            <a:r>
              <a:rPr lang="sv-SE" dirty="0" smtClean="0"/>
              <a:t>Tidsbegränsad 2015-2018</a:t>
            </a:r>
          </a:p>
          <a:p>
            <a:r>
              <a:rPr lang="sv-SE" dirty="0" smtClean="0"/>
              <a:t>Kompletterande kunskaper i bl.a. läs- och skrivinlärning och matematik</a:t>
            </a:r>
          </a:p>
          <a:p>
            <a:r>
              <a:rPr lang="sv-SE" dirty="0" smtClean="0"/>
              <a:t>60 </a:t>
            </a:r>
            <a:r>
              <a:rPr lang="sv-SE" dirty="0" err="1" smtClean="0"/>
              <a:t>hp</a:t>
            </a:r>
            <a:r>
              <a:rPr lang="sv-SE" dirty="0" smtClean="0"/>
              <a:t> -&gt; behörighet i nuvarande F-3 (Grundlärarexamen?)</a:t>
            </a:r>
          </a:p>
          <a:p>
            <a:r>
              <a:rPr lang="sv-SE" dirty="0" smtClean="0"/>
              <a:t>Halvfart under två år</a:t>
            </a:r>
          </a:p>
          <a:p>
            <a:r>
              <a:rPr lang="sv-SE" dirty="0" smtClean="0"/>
              <a:t>Frivilligt för huvudmännen att delta i satsningen</a:t>
            </a:r>
          </a:p>
          <a:p>
            <a:r>
              <a:rPr lang="sv-SE" dirty="0" smtClean="0"/>
              <a:t>75% arbetstid med bibehållen lön, stat och arbetsgivare delar på kostnaden</a:t>
            </a:r>
          </a:p>
          <a:p>
            <a:r>
              <a:rPr lang="sv-SE" dirty="0" smtClean="0"/>
              <a:t>Denna del av uppdraget ska redovisas senast den 31 december 2014.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8497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Bildspel på skärmen 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Grundskoleutredningen (U2014:05)</vt:lpstr>
      <vt:lpstr>Utredningsdirektiv 6 mars</vt:lpstr>
      <vt:lpstr>Tilläggsdirektiv 11 sept</vt:lpstr>
    </vt:vector>
  </TitlesOfParts>
  <Company>Högskolan Dalarna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Grundskoleutredningen (U2014:05)</dc:title>
  <dc:creator>Mats Tegmark</dc:creator>
  <cp:lastModifiedBy>Ylva Sundmark</cp:lastModifiedBy>
  <cp:revision>3</cp:revision>
  <dcterms:created xsi:type="dcterms:W3CDTF">2014-09-18T05:32:56Z</dcterms:created>
  <dcterms:modified xsi:type="dcterms:W3CDTF">2014-10-17T09:41:50Z</dcterms:modified>
</cp:coreProperties>
</file>