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737" autoAdjust="0"/>
  </p:normalViewPr>
  <p:slideViewPr>
    <p:cSldViewPr>
      <p:cViewPr varScale="1">
        <p:scale>
          <a:sx n="39" d="100"/>
          <a:sy n="39" d="100"/>
        </p:scale>
        <p:origin x="-117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A11E-121C-43AF-9F52-BD974BB36AB6}" type="datetimeFigureOut">
              <a:rPr lang="sv-SE" smtClean="0"/>
              <a:t>2015-01-15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10A5-DF4B-465D-B532-570C7035B5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085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A11E-121C-43AF-9F52-BD974BB36AB6}" type="datetimeFigureOut">
              <a:rPr lang="sv-SE" smtClean="0"/>
              <a:t>2015-01-15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10A5-DF4B-465D-B532-570C7035B5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910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A11E-121C-43AF-9F52-BD974BB36AB6}" type="datetimeFigureOut">
              <a:rPr lang="sv-SE" smtClean="0"/>
              <a:t>2015-01-15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10A5-DF4B-465D-B532-570C7035B5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312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A11E-121C-43AF-9F52-BD974BB36AB6}" type="datetimeFigureOut">
              <a:rPr lang="sv-SE" smtClean="0"/>
              <a:t>2015-01-15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10A5-DF4B-465D-B532-570C7035B5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43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A11E-121C-43AF-9F52-BD974BB36AB6}" type="datetimeFigureOut">
              <a:rPr lang="sv-SE" smtClean="0"/>
              <a:t>2015-01-15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10A5-DF4B-465D-B532-570C7035B5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08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A11E-121C-43AF-9F52-BD974BB36AB6}" type="datetimeFigureOut">
              <a:rPr lang="sv-SE" smtClean="0"/>
              <a:t>2015-01-15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10A5-DF4B-465D-B532-570C7035B5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631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A11E-121C-43AF-9F52-BD974BB36AB6}" type="datetimeFigureOut">
              <a:rPr lang="sv-SE" smtClean="0"/>
              <a:t>2015-01-15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10A5-DF4B-465D-B532-570C7035B5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623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A11E-121C-43AF-9F52-BD974BB36AB6}" type="datetimeFigureOut">
              <a:rPr lang="sv-SE" smtClean="0"/>
              <a:t>2015-01-15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10A5-DF4B-465D-B532-570C7035B5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58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A11E-121C-43AF-9F52-BD974BB36AB6}" type="datetimeFigureOut">
              <a:rPr lang="sv-SE" smtClean="0"/>
              <a:t>2015-01-15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10A5-DF4B-465D-B532-570C7035B5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673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A11E-121C-43AF-9F52-BD974BB36AB6}" type="datetimeFigureOut">
              <a:rPr lang="sv-SE" smtClean="0"/>
              <a:t>2015-01-15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10A5-DF4B-465D-B532-570C7035B5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828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A11E-121C-43AF-9F52-BD974BB36AB6}" type="datetimeFigureOut">
              <a:rPr lang="sv-SE" smtClean="0"/>
              <a:t>2015-01-15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10A5-DF4B-465D-B532-570C7035B5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778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7A11E-121C-43AF-9F52-BD974BB36AB6}" type="datetimeFigureOut">
              <a:rPr lang="sv-SE" smtClean="0"/>
              <a:t>2015-01-15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210A5-DF4B-465D-B532-570C7035B5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525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Besök på utbildningsdepartementet 21 jan 2014 kl. 10-11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Deltagare: Peter </a:t>
            </a:r>
            <a:r>
              <a:rPr lang="sv-SE" dirty="0" err="1" smtClean="0"/>
              <a:t>Honeth</a:t>
            </a:r>
            <a:r>
              <a:rPr lang="sv-SE" dirty="0" smtClean="0"/>
              <a:t>, Gerd Mörck, Lisa Öhman, Mats Tegmark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521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”Niclas hjärtefråga” tydliga och likvärdiga examensbevis</a:t>
            </a:r>
          </a:p>
          <a:p>
            <a:pPr lvl="1"/>
            <a:r>
              <a:rPr lang="sv-SE" dirty="0" smtClean="0"/>
              <a:t>Samordning mellan lärosäten önskvärd</a:t>
            </a:r>
          </a:p>
          <a:p>
            <a:r>
              <a:rPr lang="sv-SE" dirty="0" smtClean="0"/>
              <a:t>RUC:s ställning, kontaktvägar Skolverket och lärosätena </a:t>
            </a:r>
          </a:p>
          <a:p>
            <a:pPr lvl="1"/>
            <a:r>
              <a:rPr lang="sv-SE" dirty="0" smtClean="0"/>
              <a:t>Vi hänvisar frågan till SUHF 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  <a:p>
            <a:pPr lvl="1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5946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presenterar LU-konventet, dess sammansättning, roll och uppdrag</a:t>
            </a:r>
          </a:p>
          <a:p>
            <a:r>
              <a:rPr lang="sv-SE" dirty="0" smtClean="0"/>
              <a:t>Relationen LUK och SUHF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26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På departementets agenda: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Ny lärarutbildning – uppföljning </a:t>
            </a:r>
            <a:r>
              <a:rPr lang="sv-SE" dirty="0" err="1" smtClean="0"/>
              <a:t>äp</a:t>
            </a:r>
            <a:endParaRPr lang="sv-SE" dirty="0" smtClean="0"/>
          </a:p>
          <a:p>
            <a:pPr marL="914400" lvl="1" indent="-514350"/>
            <a:r>
              <a:rPr lang="sv-SE" dirty="0" smtClean="0"/>
              <a:t>KPU – ämnesdidaktiken?</a:t>
            </a:r>
          </a:p>
          <a:p>
            <a:pPr marL="914400" lvl="1" indent="-514350"/>
            <a:r>
              <a:rPr lang="sv-SE" dirty="0" smtClean="0"/>
              <a:t>7-9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Lärarbristen</a:t>
            </a:r>
          </a:p>
          <a:p>
            <a:pPr marL="914400" lvl="1" indent="-514350"/>
            <a:r>
              <a:rPr lang="sv-SE" dirty="0" smtClean="0"/>
              <a:t>Bättre bild av utbildningsläget?</a:t>
            </a:r>
          </a:p>
          <a:p>
            <a:pPr marL="914400" lvl="1" indent="-514350"/>
            <a:r>
              <a:rPr lang="sv-SE" dirty="0" smtClean="0"/>
              <a:t>Hur få fler att utbilda sig i bristämnen som </a:t>
            </a:r>
            <a:r>
              <a:rPr lang="sv-SE" dirty="0" err="1" smtClean="0"/>
              <a:t>ma</a:t>
            </a:r>
            <a:r>
              <a:rPr lang="sv-SE" dirty="0" smtClean="0"/>
              <a:t>, no, te, mod </a:t>
            </a:r>
            <a:r>
              <a:rPr lang="sv-SE" dirty="0" err="1" smtClean="0"/>
              <a:t>spr</a:t>
            </a:r>
            <a:r>
              <a:rPr lang="sv-SE" dirty="0" smtClean="0"/>
              <a:t>? Samordning av lärarutbildning i dessa ämnen?</a:t>
            </a:r>
          </a:p>
          <a:p>
            <a:pPr marL="914400" lvl="1" indent="-514350"/>
            <a:r>
              <a:rPr lang="sv-SE" dirty="0" smtClean="0"/>
              <a:t>Speciallärarutbildning</a:t>
            </a:r>
          </a:p>
          <a:p>
            <a:pPr marL="914400" lvl="1" indent="-514350"/>
            <a:r>
              <a:rPr lang="sv-SE" dirty="0" smtClean="0"/>
              <a:t>10-årig  grundskola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PISA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348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Övningsskolor?</a:t>
            </a:r>
          </a:p>
          <a:p>
            <a:r>
              <a:rPr lang="sv-SE" dirty="0" smtClean="0"/>
              <a:t>Lämplighetsprov?</a:t>
            </a:r>
          </a:p>
          <a:p>
            <a:r>
              <a:rPr lang="sv-SE" dirty="0" smtClean="0"/>
              <a:t>Deltagande på konventet?</a:t>
            </a:r>
            <a:endParaRPr lang="sv-SE" dirty="0"/>
          </a:p>
          <a:p>
            <a:r>
              <a:rPr lang="sv-SE" dirty="0" smtClean="0"/>
              <a:t>Sammanfattningsvis</a:t>
            </a:r>
          </a:p>
          <a:p>
            <a:pPr lvl="1"/>
            <a:r>
              <a:rPr lang="sv-SE" dirty="0" smtClean="0"/>
              <a:t>Uppskattning för att LU-konventet kan vara samtalspartner</a:t>
            </a:r>
          </a:p>
          <a:p>
            <a:pPr lvl="1"/>
            <a:r>
              <a:rPr lang="sv-SE" dirty="0" smtClean="0"/>
              <a:t>Mats och Maria inbjudna till möte med utbildningsministern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266452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Besök på universitetskanslersämbetet (UKÄ) 21 jan 2014 kl. 13.30-14.30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Deltagare: Viveka Persson, Jana </a:t>
            </a:r>
            <a:r>
              <a:rPr lang="sv-SE" dirty="0" err="1" smtClean="0"/>
              <a:t>Hejzlar</a:t>
            </a:r>
            <a:r>
              <a:rPr lang="sv-SE" dirty="0" smtClean="0"/>
              <a:t>, Lisa Öhman, Mats Tegmark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830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presenterar LU-konventet, dessa sammansättning, roll och uppdrag</a:t>
            </a:r>
          </a:p>
          <a:p>
            <a:r>
              <a:rPr lang="sv-SE" dirty="0" smtClean="0"/>
              <a:t>Hur och när ska lärarutbildningarna utvärderas?</a:t>
            </a:r>
          </a:p>
          <a:p>
            <a:r>
              <a:rPr lang="sv-SE" dirty="0" smtClean="0"/>
              <a:t>Särskilt uppdrag utvärdera VFU?</a:t>
            </a:r>
          </a:p>
          <a:p>
            <a:r>
              <a:rPr lang="sv-SE" dirty="0" smtClean="0"/>
              <a:t>Hur följa upp färdighetsmål som ska visas ”i den pedagogiska verksamheten”?</a:t>
            </a:r>
          </a:p>
          <a:p>
            <a:r>
              <a:rPr lang="sv-SE" smtClean="0"/>
              <a:t>Medverkan vid konventsmöte?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069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Besök på Skolverket </a:t>
            </a:r>
            <a:br>
              <a:rPr lang="sv-SE" dirty="0" smtClean="0"/>
            </a:br>
            <a:r>
              <a:rPr lang="sv-SE" dirty="0" smtClean="0"/>
              <a:t>28 feb 2014 kl. 15-16.30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Deltagare: Anna Ekström, Niclas Westin, Kjell Hedwall, Mats </a:t>
            </a:r>
            <a:r>
              <a:rPr lang="sv-SE" dirty="0" err="1" smtClean="0"/>
              <a:t>Tegmark</a:t>
            </a:r>
            <a:r>
              <a:rPr lang="sv-SE" dirty="0" smtClean="0"/>
              <a:t>, Maria Jarl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00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Stort intresse för närmare </a:t>
            </a:r>
            <a:r>
              <a:rPr lang="sv-SE" dirty="0"/>
              <a:t>samverkan med </a:t>
            </a:r>
            <a:r>
              <a:rPr lang="sv-SE" dirty="0" smtClean="0"/>
              <a:t>lärarutbildningen</a:t>
            </a:r>
          </a:p>
          <a:p>
            <a:pPr lvl="1"/>
            <a:r>
              <a:rPr lang="sv-SE" dirty="0" smtClean="0"/>
              <a:t>Hur bidra till höjd kvalitet i undervisningen? </a:t>
            </a:r>
          </a:p>
          <a:p>
            <a:r>
              <a:rPr lang="sv-SE" dirty="0" smtClean="0"/>
              <a:t>Behörighetsgivande fortbildning fortsatt viktig trots div. övergångsregler</a:t>
            </a:r>
          </a:p>
          <a:p>
            <a:r>
              <a:rPr lang="sv-SE" dirty="0" smtClean="0"/>
              <a:t>Ambition att göra övrig fortbildning mer ”huvudmannaanpassad”</a:t>
            </a:r>
          </a:p>
          <a:p>
            <a:pPr lvl="1"/>
            <a:r>
              <a:rPr lang="sv-SE" dirty="0" smtClean="0"/>
              <a:t>Samverkar gärna med lärosätena om detta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949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Behörighetsstatistik redovisas i Skolverkets lägesbedömning</a:t>
            </a:r>
          </a:p>
          <a:p>
            <a:pPr lvl="1"/>
            <a:r>
              <a:rPr lang="sv-SE" dirty="0" smtClean="0"/>
              <a:t>Har i uppdrag att göra förfinade analyser på kommunal och regional nivå</a:t>
            </a:r>
          </a:p>
          <a:p>
            <a:r>
              <a:rPr lang="sv-SE" dirty="0" smtClean="0"/>
              <a:t>Implementering av de nya styrdokumenten</a:t>
            </a:r>
          </a:p>
          <a:p>
            <a:pPr lvl="1"/>
            <a:r>
              <a:rPr lang="sv-SE" dirty="0" smtClean="0"/>
              <a:t>Hur går det i skolan?</a:t>
            </a:r>
          </a:p>
          <a:p>
            <a:pPr lvl="1"/>
            <a:r>
              <a:rPr lang="sv-SE" dirty="0" smtClean="0"/>
              <a:t>Behövs kompetensutvecklingsinsatser och stödmaterial för lärarutbildare?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0870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Bildspel på skärmen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Office-tema</vt:lpstr>
      <vt:lpstr>Besök på utbildningsdepartementet 21 jan 2014 kl. 10-11</vt:lpstr>
      <vt:lpstr>PowerPoint-presentation</vt:lpstr>
      <vt:lpstr>På departementets agenda:</vt:lpstr>
      <vt:lpstr>Övriga frågor</vt:lpstr>
      <vt:lpstr>Besök på universitetskanslersämbetet (UKÄ) 21 jan 2014 kl. 13.30-14.30</vt:lpstr>
      <vt:lpstr>PowerPoint-presentation</vt:lpstr>
      <vt:lpstr>Besök på Skolverket  28 feb 2014 kl. 15-16.30</vt:lpstr>
      <vt:lpstr>PowerPoint-presentation</vt:lpstr>
      <vt:lpstr>PowerPoint-presentation</vt:lpstr>
      <vt:lpstr>PowerPoint-presentation</vt:lpstr>
    </vt:vector>
  </TitlesOfParts>
  <Company>Högskolan Dalarna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Besök på utbildningsdepartementet 21 jan 2014 kl. 10-11</dc:title>
  <dc:creator>Mats Tegmark</dc:creator>
  <cp:lastModifiedBy>Ylva Sundmark</cp:lastModifiedBy>
  <cp:revision>9</cp:revision>
  <dcterms:created xsi:type="dcterms:W3CDTF">2014-03-17T05:44:14Z</dcterms:created>
  <dcterms:modified xsi:type="dcterms:W3CDTF">2015-01-15T09:38:40Z</dcterms:modified>
</cp:coreProperties>
</file>