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4500" cy="9906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4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7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Behöriga</a:t>
            </a:r>
            <a:r>
              <a:rPr lang="en-US" sz="2400" dirty="0"/>
              <a:t> </a:t>
            </a:r>
            <a:r>
              <a:rPr lang="en-US" sz="2400" dirty="0" err="1"/>
              <a:t>förstahandssökande</a:t>
            </a:r>
            <a:r>
              <a:rPr lang="en-US" sz="2400" dirty="0"/>
              <a:t> till </a:t>
            </a:r>
            <a:r>
              <a:rPr lang="en-US" sz="2400" dirty="0" err="1" smtClean="0"/>
              <a:t>lärar</a:t>
            </a:r>
            <a:r>
              <a:rPr lang="en-US" sz="2400" dirty="0" smtClean="0"/>
              <a:t>-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förskollärarutbildningen</a:t>
            </a:r>
            <a:endParaRPr lang="en-US" sz="2400" dirty="0"/>
          </a:p>
          <a:p>
            <a:pPr>
              <a:defRPr/>
            </a:pPr>
            <a:r>
              <a:rPr lang="en-US" sz="1200" b="0" dirty="0"/>
              <a:t>HT+VT</a:t>
            </a:r>
            <a:r>
              <a:rPr lang="en-US" sz="1200" b="0" baseline="0" dirty="0"/>
              <a:t> </a:t>
            </a:r>
            <a:r>
              <a:rPr lang="en-US" sz="1200" b="0" baseline="0" dirty="0" err="1"/>
              <a:t>Källa</a:t>
            </a:r>
            <a:r>
              <a:rPr lang="en-US" sz="1200" b="0" baseline="0" dirty="0"/>
              <a:t>: UKÄ:s NU-</a:t>
            </a:r>
            <a:r>
              <a:rPr lang="en-US" sz="1200" b="0" baseline="0" dirty="0" err="1"/>
              <a:t>databas</a:t>
            </a:r>
            <a:endParaRPr lang="en-US" sz="1200" b="0" dirty="0"/>
          </a:p>
        </c:rich>
      </c:tx>
      <c:layout>
        <c:manualLayout>
          <c:xMode val="edge"/>
          <c:yMode val="edge"/>
          <c:x val="0.16439386553421501"/>
          <c:y val="2.7383498860064061E-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976742864151894E-2"/>
          <c:y val="0.19040874940862221"/>
          <c:w val="0.90168790203635241"/>
          <c:h val="0.68921660834062404"/>
        </c:manualLayout>
      </c:layout>
      <c:barChart>
        <c:barDir val="col"/>
        <c:grouping val="clustered"/>
        <c:varyColors val="0"/>
        <c:ser>
          <c:idx val="0"/>
          <c:order val="0"/>
          <c:tx>
            <c:v>Behöriga förstahandssökande till lärarutbildningen</c:v>
          </c:tx>
          <c:invertIfNegative val="0"/>
          <c:cat>
            <c:numRef>
              <c:f>Blad1!$D$5:$D$6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Blad1!$E$5:$E$6</c:f>
              <c:numCache>
                <c:formatCode>General</c:formatCode>
                <c:ptCount val="2"/>
                <c:pt idx="0">
                  <c:v>13157</c:v>
                </c:pt>
                <c:pt idx="1">
                  <c:v>19159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36512"/>
        <c:axId val="44738048"/>
      </c:barChart>
      <c:catAx>
        <c:axId val="4473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44738048"/>
        <c:crosses val="autoZero"/>
        <c:auto val="1"/>
        <c:lblAlgn val="ctr"/>
        <c:lblOffset val="100"/>
        <c:noMultiLvlLbl val="0"/>
      </c:catAx>
      <c:valAx>
        <c:axId val="4473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3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57600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54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4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8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inD\AppData\Local\Microsoft\Windows\Temporary Internet Files\Content.Outlook\X3IQAKST\rk_bla_divider_utan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42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8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1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rubrik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linD\AppData\Local\Microsoft\Windows\Temporary Internet Files\Content.Outlook\X3IQAKST\rk_neutral_divider_utan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823071"/>
            <a:ext cx="7561262" cy="139801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6212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04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" y="0"/>
            <a:ext cx="9138793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676"/>
            <a:ext cx="3673475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676"/>
            <a:ext cx="3744911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25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549276"/>
            <a:ext cx="7561262" cy="115093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3670300" cy="6477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7087" y="2565400"/>
            <a:ext cx="3673475" cy="3168650"/>
          </a:xfrm>
        </p:spPr>
        <p:txBody>
          <a:bodyPr>
            <a:normAutofit/>
          </a:bodyPr>
          <a:lstStyle>
            <a:lvl1pPr marL="266700" indent="-266700"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3438" y="1844675"/>
            <a:ext cx="3744912" cy="647701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3439" y="2565400"/>
            <a:ext cx="3744912" cy="3168650"/>
          </a:xfrm>
        </p:spPr>
        <p:txBody>
          <a:bodyPr>
            <a:normAutofit/>
          </a:bodyPr>
          <a:lstStyle>
            <a:lvl1pPr marL="266700" indent="-266700">
              <a:tabLst/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8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824"/>
            <a:ext cx="3673475" cy="1908000"/>
          </a:xfrm>
        </p:spPr>
        <p:txBody>
          <a:bodyPr>
            <a:normAutofit/>
          </a:bodyPr>
          <a:lstStyle>
            <a:lvl1pPr>
              <a:defRPr sz="2000" b="0">
                <a:latin typeface="+mj-lt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824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827584" y="3859686"/>
            <a:ext cx="3673475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43935" y="3859686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02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9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80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3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inD\AppData\Local\Microsoft\Windows\Temporary Internet Files\Content.Outlook\X3IQAKST\bard_org1 (3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6"/>
            <a:ext cx="7524912" cy="388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5475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54E953F7-FF27-4275-A662-F2015344A214}" type="datetimeFigureOut">
              <a:rPr lang="sv-SE" smtClean="0"/>
              <a:pPr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1230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03096" y="116632"/>
            <a:ext cx="40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D2F93300-3BF0-4DF8-8ADA-A774116C2B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 smtClean="0">
                <a:solidFill>
                  <a:schemeClr val="bg1"/>
                </a:solidFill>
              </a:rPr>
              <a:t>Utbildningsdepartementet</a:t>
            </a:r>
            <a:endParaRPr lang="sv-S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17550" indent="-355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240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3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4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5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6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7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7900988" cy="1079500"/>
          </a:xfrm>
        </p:spPr>
        <p:txBody>
          <a:bodyPr/>
          <a:lstStyle/>
          <a:p>
            <a:pPr algn="ctr"/>
            <a:r>
              <a:rPr lang="sv-SE" dirty="0" smtClean="0"/>
              <a:t>Lärarutbildningskonventet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6470650" cy="1752600"/>
          </a:xfrm>
        </p:spPr>
        <p:txBody>
          <a:bodyPr/>
          <a:lstStyle/>
          <a:p>
            <a:pPr algn="ctr"/>
            <a:r>
              <a:rPr lang="sv-SE" sz="1800" dirty="0" smtClean="0"/>
              <a:t>den 17 mars 2014</a:t>
            </a:r>
          </a:p>
        </p:txBody>
      </p:sp>
    </p:spTree>
    <p:extLst>
      <p:ext uri="{BB962C8B-B14F-4D97-AF65-F5344CB8AC3E}">
        <p14:creationId xmlns:p14="http://schemas.microsoft.com/office/powerpoint/2010/main" val="13074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Snabbspår för forskarutbildade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9592" y="1052736"/>
            <a:ext cx="7515225" cy="435768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sv-SE" sz="1600" dirty="0"/>
          </a:p>
          <a:p>
            <a:pPr marL="0" indent="0">
              <a:buFontTx/>
              <a:buNone/>
              <a:defRPr/>
            </a:pPr>
            <a:endParaRPr lang="sv-SE" sz="1400" dirty="0"/>
          </a:p>
          <a:p>
            <a:pPr marL="0" indent="0">
              <a:buFontTx/>
              <a:buNone/>
              <a:defRPr/>
            </a:pPr>
            <a:endParaRPr lang="sv-SE" sz="2400" dirty="0"/>
          </a:p>
          <a:p>
            <a:pPr marL="0" indent="0">
              <a:buFontTx/>
              <a:buNone/>
              <a:defRPr/>
            </a:pPr>
            <a:r>
              <a:rPr lang="sv-SE" sz="2400" dirty="0" smtClean="0"/>
              <a:t>Studier </a:t>
            </a:r>
            <a:r>
              <a:rPr lang="sv-SE" sz="2400" dirty="0"/>
              <a:t>under 1 år ska kunna leda till ämneslärarexamen </a:t>
            </a:r>
            <a:endParaRPr lang="sv-SE" sz="2400" dirty="0" smtClean="0"/>
          </a:p>
          <a:p>
            <a:pPr marL="0" indent="0">
              <a:buFontTx/>
              <a:buNone/>
              <a:defRPr/>
            </a:pPr>
            <a:endParaRPr lang="sv-SE" sz="2400" dirty="0"/>
          </a:p>
          <a:p>
            <a:pPr marL="0" lvl="0" indent="0">
              <a:buNone/>
              <a:defRPr/>
            </a:pPr>
            <a:r>
              <a:rPr lang="sv-SE" sz="2400" dirty="0" smtClean="0"/>
              <a:t>I första </a:t>
            </a:r>
            <a:r>
              <a:rPr lang="sv-SE" sz="2400" dirty="0"/>
              <a:t>hand </a:t>
            </a:r>
            <a:r>
              <a:rPr lang="sv-SE" sz="2400" dirty="0" smtClean="0"/>
              <a:t>matematik</a:t>
            </a:r>
            <a:r>
              <a:rPr lang="sv-SE" sz="2400" dirty="0"/>
              <a:t>, biologi, kemi, fysik eller </a:t>
            </a:r>
            <a:r>
              <a:rPr lang="sv-SE" sz="2400" dirty="0" smtClean="0"/>
              <a:t>teknik</a:t>
            </a:r>
          </a:p>
          <a:p>
            <a:pPr marL="0" lvl="0" indent="0">
              <a:buNone/>
              <a:defRPr/>
            </a:pPr>
            <a:endParaRPr lang="sv-SE" sz="2400" dirty="0"/>
          </a:p>
          <a:p>
            <a:pPr marL="0" indent="0">
              <a:buNone/>
              <a:defRPr/>
            </a:pPr>
            <a:r>
              <a:rPr lang="sv-SE" sz="2400" dirty="0"/>
              <a:t>Studenten får ca 25 000 </a:t>
            </a:r>
            <a:r>
              <a:rPr lang="sv-SE" sz="2400" dirty="0" smtClean="0"/>
              <a:t>kr/mån </a:t>
            </a:r>
            <a:r>
              <a:rPr lang="sv-SE" sz="2400" dirty="0"/>
              <a:t>i </a:t>
            </a:r>
            <a:r>
              <a:rPr lang="sv-SE" sz="2400" dirty="0" smtClean="0"/>
              <a:t>utbildningsbidrag</a:t>
            </a:r>
          </a:p>
          <a:p>
            <a:pPr marL="0" lvl="0" indent="0"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400" dirty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3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Antagning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827584" y="1700808"/>
            <a:ext cx="7704856" cy="38879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sv-SE" sz="2000" dirty="0" smtClean="0"/>
              <a:t>Högre krav för grundläggande behörighet från HT14</a:t>
            </a:r>
          </a:p>
          <a:p>
            <a:pPr marL="0" indent="0">
              <a:buFontTx/>
              <a:buNone/>
            </a:pPr>
            <a:endParaRPr lang="sv-SE" sz="2000" dirty="0" smtClean="0"/>
          </a:p>
          <a:p>
            <a:pPr marL="0" indent="0">
              <a:buFontTx/>
              <a:buNone/>
            </a:pPr>
            <a:r>
              <a:rPr lang="sv-SE" sz="2000" dirty="0" smtClean="0"/>
              <a:t>Högskoleprovet</a:t>
            </a:r>
          </a:p>
          <a:p>
            <a:pPr lvl="1"/>
            <a:r>
              <a:rPr lang="sv-SE" sz="1800" dirty="0" smtClean="0"/>
              <a:t>Provresultat </a:t>
            </a:r>
            <a:r>
              <a:rPr lang="sv-SE" sz="1800" dirty="0"/>
              <a:t>på minst 0,50 </a:t>
            </a:r>
            <a:r>
              <a:rPr lang="sv-SE" sz="1800" dirty="0" smtClean="0"/>
              <a:t>poäng</a:t>
            </a:r>
            <a:endParaRPr lang="sv-SE" sz="1800" dirty="0"/>
          </a:p>
          <a:p>
            <a:pPr lvl="1"/>
            <a:r>
              <a:rPr lang="sv-SE" sz="1800" dirty="0" smtClean="0"/>
              <a:t>Kravet </a:t>
            </a:r>
            <a:r>
              <a:rPr lang="sv-SE" sz="1800" dirty="0"/>
              <a:t>ska tillämpas för prov som genomförs efter den 30 juni </a:t>
            </a:r>
            <a:r>
              <a:rPr lang="sv-SE" sz="1800" dirty="0" smtClean="0"/>
              <a:t>2015 </a:t>
            </a:r>
            <a:endParaRPr lang="sv-SE" sz="1800" dirty="0"/>
          </a:p>
          <a:p>
            <a:pPr lvl="1"/>
            <a:r>
              <a:rPr lang="sv-SE" sz="1800" dirty="0" smtClean="0"/>
              <a:t>Förslaget just nu på remiss </a:t>
            </a:r>
          </a:p>
          <a:p>
            <a:pPr marL="361950" lvl="1" indent="0">
              <a:buNone/>
            </a:pPr>
            <a:r>
              <a:rPr lang="sv-SE" sz="1800" dirty="0" smtClean="0"/>
              <a:t> </a:t>
            </a:r>
          </a:p>
          <a:p>
            <a:pPr marL="0" indent="0">
              <a:buFontTx/>
              <a:buNone/>
            </a:pPr>
            <a:r>
              <a:rPr lang="sv-SE" sz="2000" dirty="0" smtClean="0"/>
              <a:t>Lämplighetsprov</a:t>
            </a:r>
            <a:endParaRPr lang="sv-SE" sz="2000" dirty="0"/>
          </a:p>
          <a:p>
            <a:pPr lvl="1"/>
            <a:r>
              <a:rPr lang="sv-SE" sz="1800" dirty="0"/>
              <a:t>Uppdrag till </a:t>
            </a:r>
            <a:r>
              <a:rPr lang="sv-SE" sz="1800" dirty="0" smtClean="0"/>
              <a:t>UHR att </a:t>
            </a:r>
            <a:r>
              <a:rPr lang="sv-SE" sz="1800" dirty="0"/>
              <a:t>samordna försöksverksamheten lämnas under mars/april </a:t>
            </a:r>
            <a:r>
              <a:rPr lang="sv-SE" sz="1800" dirty="0" smtClean="0"/>
              <a:t>2014 </a:t>
            </a:r>
            <a:endParaRPr lang="sv-SE" sz="2400" dirty="0" smtClean="0"/>
          </a:p>
          <a:p>
            <a:pPr lvl="1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65696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VFU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sv-SE" sz="2000" dirty="0" smtClean="0"/>
              <a:t>Övningsskolor och övningsförskolor</a:t>
            </a:r>
          </a:p>
          <a:p>
            <a:pPr lvl="1"/>
            <a:r>
              <a:rPr lang="sv-SE" sz="1800" dirty="0" smtClean="0"/>
              <a:t>UHR beslutar </a:t>
            </a:r>
            <a:r>
              <a:rPr lang="sv-SE" sz="1800" dirty="0"/>
              <a:t>om vilka </a:t>
            </a:r>
            <a:r>
              <a:rPr lang="sv-SE" sz="1800" dirty="0" smtClean="0"/>
              <a:t>lärosäten som </a:t>
            </a:r>
            <a:r>
              <a:rPr lang="sv-SE" sz="1800" dirty="0"/>
              <a:t>får delta i </a:t>
            </a:r>
            <a:r>
              <a:rPr lang="sv-SE" sz="1800" dirty="0" smtClean="0"/>
              <a:t>försöksverksamheten</a:t>
            </a:r>
          </a:p>
          <a:p>
            <a:pPr lvl="1"/>
            <a:r>
              <a:rPr lang="sv-SE" sz="1800" dirty="0"/>
              <a:t>Försöksverksamheten startar under höstterminen 2014 och byggs därefter </a:t>
            </a:r>
            <a:r>
              <a:rPr lang="sv-SE" sz="1800" dirty="0" smtClean="0"/>
              <a:t>successivt </a:t>
            </a:r>
            <a:r>
              <a:rPr lang="sv-SE" sz="1800" dirty="0"/>
              <a:t>ut till 2019</a:t>
            </a:r>
            <a:endParaRPr lang="sv-SE" sz="1800" dirty="0" smtClean="0"/>
          </a:p>
          <a:p>
            <a:pPr marL="0" indent="0">
              <a:buFontTx/>
              <a:buNone/>
            </a:pPr>
            <a:endParaRPr lang="sv-SE" sz="2000" dirty="0" smtClean="0"/>
          </a:p>
          <a:p>
            <a:pPr marL="0" indent="0">
              <a:buFontTx/>
              <a:buNone/>
            </a:pPr>
            <a:r>
              <a:rPr lang="sv-SE" sz="2000" dirty="0" smtClean="0"/>
              <a:t>Flergradig bedömning av VFU</a:t>
            </a:r>
          </a:p>
          <a:p>
            <a:pPr marL="0" indent="0">
              <a:buFontTx/>
              <a:buNone/>
            </a:pPr>
            <a:endParaRPr lang="sv-SE" sz="2000" dirty="0" smtClean="0"/>
          </a:p>
          <a:p>
            <a:pPr marL="0" indent="0">
              <a:buFontTx/>
              <a:buNone/>
            </a:pPr>
            <a:r>
              <a:rPr lang="sv-SE" sz="2000" dirty="0" smtClean="0"/>
              <a:t>UK-ämbetet särskild uppföljning av VFU</a:t>
            </a:r>
          </a:p>
          <a:p>
            <a:pPr marL="0" indent="0">
              <a:buFontTx/>
              <a:buNone/>
            </a:pPr>
            <a:endParaRPr lang="sv-SE" sz="2000" dirty="0" smtClean="0"/>
          </a:p>
          <a:p>
            <a:pPr marL="698500" lvl="1" indent="-342900"/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0852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Större vikt vid metodik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2564904"/>
            <a:ext cx="7524912" cy="3887936"/>
          </a:xfrm>
        </p:spPr>
        <p:txBody>
          <a:bodyPr/>
          <a:lstStyle/>
          <a:p>
            <a:pPr lvl="1">
              <a:buNone/>
              <a:defRPr/>
            </a:pPr>
            <a:r>
              <a:rPr lang="sv-SE" b="1" dirty="0" smtClean="0"/>
              <a:t>Förtydligade examensmål från höstterminen 2014</a:t>
            </a:r>
          </a:p>
          <a:p>
            <a:pPr lvl="1">
              <a:buNone/>
              <a:defRPr/>
            </a:pPr>
            <a:endParaRPr lang="sv-SE" sz="2400" dirty="0" smtClean="0"/>
          </a:p>
          <a:p>
            <a:pPr lvl="1">
              <a:buNone/>
              <a:defRPr/>
            </a:pPr>
            <a:r>
              <a:rPr lang="sv-SE" b="1" dirty="0" smtClean="0"/>
              <a:t>Fler yrkesverksamma lärare och förskollärare</a:t>
            </a:r>
          </a:p>
          <a:p>
            <a:pPr lvl="1">
              <a:buNone/>
              <a:defRPr/>
            </a:pPr>
            <a:r>
              <a:rPr lang="sv-SE" b="1" dirty="0" smtClean="0"/>
              <a:t>(metodiklärare)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633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7900988" cy="1079500"/>
          </a:xfrm>
        </p:spPr>
        <p:txBody>
          <a:bodyPr/>
          <a:lstStyle/>
          <a:p>
            <a:pPr algn="ctr"/>
            <a:r>
              <a:rPr lang="sv-SE" dirty="0" smtClean="0"/>
              <a:t>Lärarutbildningskonventet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6470650" cy="1752600"/>
          </a:xfrm>
        </p:spPr>
        <p:txBody>
          <a:bodyPr/>
          <a:lstStyle/>
          <a:p>
            <a:pPr algn="ctr"/>
            <a:r>
              <a:rPr lang="sv-SE" sz="1800" dirty="0" smtClean="0"/>
              <a:t>den 17 mars 2014</a:t>
            </a:r>
          </a:p>
        </p:txBody>
      </p:sp>
    </p:spTree>
    <p:extLst>
      <p:ext uri="{BB962C8B-B14F-4D97-AF65-F5344CB8AC3E}">
        <p14:creationId xmlns:p14="http://schemas.microsoft.com/office/powerpoint/2010/main" val="25813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10 000 fler helårsstudenter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1550" y="1557338"/>
            <a:ext cx="7704906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600" dirty="0"/>
          </a:p>
          <a:p>
            <a:pPr marL="0" indent="0">
              <a:buFontTx/>
              <a:buNone/>
              <a:defRPr/>
            </a:pPr>
            <a:endParaRPr lang="sv-SE" sz="800" dirty="0"/>
          </a:p>
          <a:p>
            <a:pPr marL="0" indent="0">
              <a:buFontTx/>
              <a:buNone/>
              <a:defRPr/>
            </a:pPr>
            <a:endParaRPr lang="sv-SE" sz="240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023340"/>
              </p:ext>
            </p:extLst>
          </p:nvPr>
        </p:nvGraphicFramePr>
        <p:xfrm>
          <a:off x="2555776" y="2420888"/>
          <a:ext cx="3960440" cy="176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Kalkylblad" r:id="rId4" imgW="2390855" imgH="1066890" progId="Excel.Sheet.12">
                  <p:embed/>
                </p:oleObj>
              </mc:Choice>
              <mc:Fallback>
                <p:oleObj name="Kalkylblad" r:id="rId4" imgW="2390855" imgH="106689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420888"/>
                        <a:ext cx="3960440" cy="1767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7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921000"/>
              </p:ext>
            </p:extLst>
          </p:nvPr>
        </p:nvGraphicFramePr>
        <p:xfrm>
          <a:off x="1043608" y="476672"/>
          <a:ext cx="70567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8144" y="234888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chemeClr val="bg1"/>
                </a:solidFill>
              </a:rPr>
              <a:t>+40 %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42535"/>
              </p:ext>
            </p:extLst>
          </p:nvPr>
        </p:nvGraphicFramePr>
        <p:xfrm>
          <a:off x="4355976" y="2276872"/>
          <a:ext cx="4202519" cy="227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Kalkylblad" r:id="rId4" imgW="2247836" imgH="1219071" progId="Excel.Sheet.12">
                  <p:embed/>
                </p:oleObj>
              </mc:Choice>
              <mc:Fallback>
                <p:oleObj name="Kalkylblad" r:id="rId4" imgW="2247836" imgH="121907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76872"/>
                        <a:ext cx="4202519" cy="2279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/>
          <a:lstStyle/>
          <a:p>
            <a:pPr algn="ctr"/>
            <a:r>
              <a:rPr lang="sv-SE" dirty="0" smtClean="0"/>
              <a:t>Förskollärarutbildningen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755576" y="1916832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sv-SE" sz="1600" dirty="0" smtClean="0"/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Ca 3 300 nybörjare/år idag</a:t>
            </a:r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800 ytterligare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nybörjarplatser</a:t>
            </a:r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r>
              <a:rPr lang="sv-SE" sz="2000" dirty="0"/>
              <a:t>N</a:t>
            </a:r>
            <a:r>
              <a:rPr lang="sv-SE" sz="2000" dirty="0" smtClean="0"/>
              <a:t>ärmare 25 procent ökning  </a:t>
            </a: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3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/>
          <a:lstStyle/>
          <a:p>
            <a:pPr algn="ctr"/>
            <a:r>
              <a:rPr lang="sv-SE" dirty="0" smtClean="0"/>
              <a:t>Lågstadielärarutbildning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755575" y="1628800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sv-SE" sz="1600" dirty="0" smtClean="0"/>
          </a:p>
          <a:p>
            <a:pPr marL="0" indent="0">
              <a:buFontTx/>
              <a:buNone/>
              <a:defRPr/>
            </a:pPr>
            <a:endParaRPr lang="sv-SE" sz="2000" dirty="0" smtClean="0"/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Ca 2 200 nybörjare/år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på F-3 och fritidshem  idag 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 </a:t>
            </a:r>
          </a:p>
          <a:p>
            <a:pPr marL="0" indent="0">
              <a:buNone/>
              <a:defRPr/>
            </a:pPr>
            <a:r>
              <a:rPr lang="sv-SE" sz="2000" dirty="0" smtClean="0"/>
              <a:t>700 ytterligare </a:t>
            </a:r>
          </a:p>
          <a:p>
            <a:pPr marL="0" indent="0">
              <a:buNone/>
              <a:defRPr/>
            </a:pPr>
            <a:r>
              <a:rPr lang="sv-SE" sz="2000" dirty="0" smtClean="0"/>
              <a:t>nybörjarplatser </a:t>
            </a:r>
          </a:p>
          <a:p>
            <a:pPr marL="0" indent="0"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199855"/>
              </p:ext>
            </p:extLst>
          </p:nvPr>
        </p:nvGraphicFramePr>
        <p:xfrm>
          <a:off x="4211959" y="2276872"/>
          <a:ext cx="4426979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Kalkylblad" r:id="rId4" imgW="2247836" imgH="1133385" progId="Excel.Sheet.12">
                  <p:embed/>
                </p:oleObj>
              </mc:Choice>
              <mc:Fallback>
                <p:oleObj name="Kalkylblad" r:id="rId4" imgW="2247836" imgH="11333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59" y="2276872"/>
                        <a:ext cx="4426979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7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>Ämneslärare matematik/NO/teknik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755576" y="1412776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sv-SE" sz="1600" dirty="0" smtClean="0"/>
          </a:p>
          <a:p>
            <a:pPr marL="0" indent="0">
              <a:buFontTx/>
              <a:buNone/>
              <a:defRPr/>
            </a:pPr>
            <a:endParaRPr lang="sv-SE" sz="2000" dirty="0" smtClean="0"/>
          </a:p>
          <a:p>
            <a:pPr marL="0" indent="0">
              <a:buNone/>
              <a:defRPr/>
            </a:pPr>
            <a:r>
              <a:rPr lang="sv-SE" sz="2000" dirty="0" smtClean="0"/>
              <a:t>440 ytterligare</a:t>
            </a:r>
          </a:p>
          <a:p>
            <a:pPr marL="0" indent="0">
              <a:buNone/>
              <a:defRPr/>
            </a:pPr>
            <a:r>
              <a:rPr lang="sv-SE" sz="2000" dirty="0" smtClean="0"/>
              <a:t>nybörjarplatser</a:t>
            </a:r>
            <a:endParaRPr lang="sv-SE" sz="2000" dirty="0"/>
          </a:p>
          <a:p>
            <a:pPr marL="0" indent="0"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Examenspremie</a:t>
            </a:r>
          </a:p>
          <a:p>
            <a:pPr lvl="1">
              <a:defRPr/>
            </a:pPr>
            <a:r>
              <a:rPr lang="sv-SE" sz="1800" dirty="0" smtClean="0"/>
              <a:t>Upp </a:t>
            </a:r>
            <a:r>
              <a:rPr lang="sv-SE" sz="1800" dirty="0"/>
              <a:t>till 75 000 </a:t>
            </a:r>
            <a:r>
              <a:rPr lang="sv-SE" sz="1800" dirty="0" smtClean="0"/>
              <a:t>kr (skattefri)</a:t>
            </a:r>
            <a:endParaRPr lang="sv-SE" sz="1800" dirty="0"/>
          </a:p>
          <a:p>
            <a:pPr lvl="1">
              <a:defRPr/>
            </a:pPr>
            <a:r>
              <a:rPr lang="sv-SE" sz="1800" dirty="0"/>
              <a:t>25 000 kr per ämne i </a:t>
            </a:r>
            <a:endParaRPr lang="sv-SE" sz="1800" dirty="0" smtClean="0"/>
          </a:p>
          <a:p>
            <a:pPr marL="361950" lvl="1" indent="0">
              <a:buNone/>
              <a:defRPr/>
            </a:pPr>
            <a:r>
              <a:rPr lang="sv-SE" sz="1800" dirty="0"/>
              <a:t> </a:t>
            </a:r>
            <a:r>
              <a:rPr lang="sv-SE" sz="1800" dirty="0" smtClean="0"/>
              <a:t>     matematik</a:t>
            </a:r>
            <a:r>
              <a:rPr lang="sv-SE" sz="1800" dirty="0"/>
              <a:t>, fysik, kemi, </a:t>
            </a:r>
            <a:endParaRPr lang="sv-SE" sz="1800" dirty="0" smtClean="0"/>
          </a:p>
          <a:p>
            <a:pPr marL="361950" lvl="1" indent="0">
              <a:buNone/>
              <a:defRPr/>
            </a:pPr>
            <a:r>
              <a:rPr lang="sv-SE" sz="1800" dirty="0" smtClean="0"/>
              <a:t>      biologi </a:t>
            </a:r>
            <a:r>
              <a:rPr lang="sv-SE" sz="1800" dirty="0"/>
              <a:t>och teknik</a:t>
            </a:r>
          </a:p>
          <a:p>
            <a:pPr marL="0" indent="0">
              <a:buFontTx/>
              <a:buNone/>
              <a:defRPr/>
            </a:pPr>
            <a:endParaRPr lang="sv-SE" sz="2000" dirty="0" smtClean="0"/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42010"/>
              </p:ext>
            </p:extLst>
          </p:nvPr>
        </p:nvGraphicFramePr>
        <p:xfrm>
          <a:off x="4355976" y="2276872"/>
          <a:ext cx="4389987" cy="221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Kalkylblad" r:id="rId4" imgW="2247836" imgH="1133385" progId="Excel.Sheet.12">
                  <p:embed/>
                </p:oleObj>
              </mc:Choice>
              <mc:Fallback>
                <p:oleObj name="Kalkylblad" r:id="rId4" imgW="2247836" imgH="11333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76872"/>
                        <a:ext cx="4389987" cy="2213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08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/>
          <a:lstStyle/>
          <a:p>
            <a:pPr algn="ctr"/>
            <a:r>
              <a:rPr lang="sv-SE" dirty="0" smtClean="0"/>
              <a:t>Speciallärarutbildningen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718075" y="1700808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sv-SE" sz="1600" dirty="0" smtClean="0"/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Ca 500 nybörjare/år idag</a:t>
            </a:r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600 ytterligare </a:t>
            </a:r>
          </a:p>
          <a:p>
            <a:pPr marL="0" indent="0">
              <a:buNone/>
              <a:defRPr/>
            </a:pPr>
            <a:r>
              <a:rPr lang="sv-SE" sz="2000" dirty="0" smtClean="0"/>
              <a:t>nybörjarplatser</a:t>
            </a:r>
          </a:p>
          <a:p>
            <a:pPr marL="0" indent="0"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r>
              <a:rPr lang="sv-SE" sz="2000" dirty="0">
                <a:solidFill>
                  <a:srgbClr val="000000"/>
                </a:solidFill>
              </a:rPr>
              <a:t>Examenspremie på </a:t>
            </a:r>
          </a:p>
          <a:p>
            <a:pPr marL="0" indent="0">
              <a:buFontTx/>
              <a:buNone/>
              <a:defRPr/>
            </a:pPr>
            <a:r>
              <a:rPr lang="sv-SE" sz="2000" dirty="0">
                <a:solidFill>
                  <a:srgbClr val="000000"/>
                </a:solidFill>
              </a:rPr>
              <a:t>50 000 kr </a:t>
            </a:r>
            <a:r>
              <a:rPr lang="sv-SE" sz="2000" dirty="0" smtClean="0">
                <a:solidFill>
                  <a:srgbClr val="000000"/>
                </a:solidFill>
              </a:rPr>
              <a:t>(skattefri)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>
                <a:solidFill>
                  <a:srgbClr val="000000"/>
                </a:solidFill>
              </a:rPr>
              <a:t>för </a:t>
            </a:r>
            <a:r>
              <a:rPr lang="sv-SE" sz="2000" dirty="0">
                <a:solidFill>
                  <a:srgbClr val="000000"/>
                </a:solidFill>
              </a:rPr>
              <a:t>speciallärare </a:t>
            </a:r>
          </a:p>
          <a:p>
            <a:pPr marL="0" indent="0">
              <a:buFontTx/>
              <a:buNone/>
              <a:defRPr/>
            </a:pPr>
            <a:r>
              <a:rPr lang="sv-SE" sz="2000" dirty="0">
                <a:solidFill>
                  <a:srgbClr val="000000"/>
                </a:solidFill>
              </a:rPr>
              <a:t>och specialpedagoger</a:t>
            </a:r>
          </a:p>
          <a:p>
            <a:pPr marL="0" indent="0">
              <a:buNone/>
              <a:defRPr/>
            </a:pPr>
            <a:endParaRPr lang="sv-SE" sz="2000" dirty="0" smtClean="0"/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7999"/>
              </p:ext>
            </p:extLst>
          </p:nvPr>
        </p:nvGraphicFramePr>
        <p:xfrm>
          <a:off x="4211960" y="2276872"/>
          <a:ext cx="4141368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Kalkylblad" r:id="rId4" imgW="2247836" imgH="1133385" progId="Excel.Sheet.12">
                  <p:embed/>
                </p:oleObj>
              </mc:Choice>
              <mc:Fallback>
                <p:oleObj name="Kalkylblad" r:id="rId4" imgW="2247836" imgH="11333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276872"/>
                        <a:ext cx="4141368" cy="2088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1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/>
          <a:lstStyle/>
          <a:p>
            <a:pPr algn="ctr"/>
            <a:r>
              <a:rPr lang="sv-SE" dirty="0" smtClean="0"/>
              <a:t>Vidareutbildning av förskollärare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827584" y="1916832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sv-SE" sz="2000" dirty="0" smtClean="0"/>
              <a:t>Med anledning av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10-årig grundskola</a:t>
            </a:r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1-årig utbildning för</a:t>
            </a:r>
          </a:p>
          <a:p>
            <a:pPr marL="0" indent="0">
              <a:buNone/>
              <a:defRPr/>
            </a:pPr>
            <a:r>
              <a:rPr lang="sv-SE" sz="2000" dirty="0" smtClean="0"/>
              <a:t>legitimerade </a:t>
            </a:r>
          </a:p>
          <a:p>
            <a:pPr marL="0" indent="0">
              <a:buNone/>
              <a:defRPr/>
            </a:pPr>
            <a:r>
              <a:rPr lang="sv-SE" sz="2000" dirty="0" smtClean="0"/>
              <a:t>förskollärare som</a:t>
            </a:r>
          </a:p>
          <a:p>
            <a:pPr marL="0" indent="0">
              <a:buNone/>
              <a:defRPr/>
            </a:pPr>
            <a:r>
              <a:rPr lang="sv-SE" sz="2000" dirty="0" smtClean="0"/>
              <a:t>är tillsvidareanställda</a:t>
            </a:r>
          </a:p>
          <a:p>
            <a:pPr marL="0" indent="0">
              <a:buNone/>
              <a:defRPr/>
            </a:pPr>
            <a:r>
              <a:rPr lang="sv-SE" sz="2000" dirty="0" smtClean="0"/>
              <a:t>i förskoleklass</a:t>
            </a:r>
            <a:endParaRPr lang="sv-SE" sz="2000" b="0" dirty="0" smtClean="0"/>
          </a:p>
          <a:p>
            <a:pPr marL="0" indent="0"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Tillfälligt t.o.m. 2019</a:t>
            </a:r>
          </a:p>
          <a:p>
            <a:pPr marL="0" indent="0">
              <a:buFontTx/>
              <a:buNone/>
              <a:defRPr/>
            </a:pPr>
            <a:endParaRPr lang="sv-SE" sz="2000" dirty="0" smtClean="0"/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435415"/>
              </p:ext>
            </p:extLst>
          </p:nvPr>
        </p:nvGraphicFramePr>
        <p:xfrm>
          <a:off x="3851920" y="2492896"/>
          <a:ext cx="4284173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Kalkylblad" r:id="rId4" imgW="2247836" imgH="1133385" progId="Excel.Sheet.12">
                  <p:embed/>
                </p:oleObj>
              </mc:Choice>
              <mc:Fallback>
                <p:oleObj name="Kalkylblad" r:id="rId4" imgW="2247836" imgH="11333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492896"/>
                        <a:ext cx="4284173" cy="216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628800"/>
            <a:ext cx="7515225" cy="4357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</p:spPr>
        <p:txBody>
          <a:bodyPr/>
          <a:lstStyle/>
          <a:p>
            <a:pPr algn="ctr"/>
            <a:r>
              <a:rPr lang="sv-SE" dirty="0" smtClean="0"/>
              <a:t>KPU</a:t>
            </a: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755575" y="1628800"/>
            <a:ext cx="751522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sv-SE" sz="1600" dirty="0" smtClean="0"/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Inriktning mot matematik,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fysik, kemi, biologi </a:t>
            </a:r>
          </a:p>
          <a:p>
            <a:pPr marL="0" indent="0">
              <a:buFontTx/>
              <a:buNone/>
              <a:defRPr/>
            </a:pPr>
            <a:r>
              <a:rPr lang="sv-SE" sz="2000" dirty="0" smtClean="0"/>
              <a:t>och teknik</a:t>
            </a:r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Examenspremie samma </a:t>
            </a:r>
          </a:p>
          <a:p>
            <a:pPr marL="0" indent="0">
              <a:buNone/>
              <a:defRPr/>
            </a:pPr>
            <a:r>
              <a:rPr lang="sv-SE" sz="2000" dirty="0" smtClean="0"/>
              <a:t>som för ämneslärarna</a:t>
            </a:r>
          </a:p>
          <a:p>
            <a:pPr marL="0" indent="0">
              <a:buNone/>
              <a:defRPr/>
            </a:pPr>
            <a:endParaRPr lang="sv-SE" sz="2000" dirty="0"/>
          </a:p>
          <a:p>
            <a:pPr marL="0" indent="0">
              <a:buNone/>
              <a:defRPr/>
            </a:pPr>
            <a:r>
              <a:rPr lang="sv-SE" sz="2000" dirty="0" smtClean="0"/>
              <a:t>Tillfällig t.o.m. 2019</a:t>
            </a:r>
            <a:endParaRPr lang="sv-SE" sz="1800" dirty="0"/>
          </a:p>
          <a:p>
            <a:pPr marL="0" indent="0">
              <a:buFontTx/>
              <a:buNone/>
              <a:defRPr/>
            </a:pPr>
            <a:endParaRPr lang="sv-SE" sz="2000" dirty="0" smtClean="0"/>
          </a:p>
          <a:p>
            <a:pPr marL="0" indent="0">
              <a:buFontTx/>
              <a:buNone/>
              <a:defRPr/>
            </a:pPr>
            <a:endParaRPr lang="sv-SE" sz="2000" dirty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24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0" indent="0">
              <a:buFontTx/>
              <a:buNone/>
              <a:defRPr/>
            </a:pPr>
            <a:endParaRPr lang="sv-SE" sz="1800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marL="355600" lvl="1" indent="0">
              <a:buFontTx/>
              <a:buNone/>
              <a:defRPr/>
            </a:pPr>
            <a:endParaRPr lang="sv-SE" dirty="0" smtClean="0"/>
          </a:p>
          <a:p>
            <a:pPr lvl="1">
              <a:defRPr/>
            </a:pPr>
            <a:endParaRPr lang="sv-S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70614"/>
              </p:ext>
            </p:extLst>
          </p:nvPr>
        </p:nvGraphicFramePr>
        <p:xfrm>
          <a:off x="4139952" y="2348880"/>
          <a:ext cx="4389987" cy="221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Kalkylblad" r:id="rId4" imgW="2247836" imgH="1133385" progId="Excel.Sheet.12">
                  <p:embed/>
                </p:oleObj>
              </mc:Choice>
              <mc:Fallback>
                <p:oleObj name="Kalkylblad" r:id="rId4" imgW="2247836" imgH="113338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348880"/>
                        <a:ext cx="4389987" cy="2213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st RK 1">
  <a:themeElements>
    <a:clrScheme name="RK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28B"/>
      </a:accent1>
      <a:accent2>
        <a:srgbClr val="007CC3"/>
      </a:accent2>
      <a:accent3>
        <a:srgbClr val="14467F"/>
      </a:accent3>
      <a:accent4>
        <a:srgbClr val="333333"/>
      </a:accent4>
      <a:accent5>
        <a:srgbClr val="958E8A"/>
      </a:accent5>
      <a:accent6>
        <a:srgbClr val="4D605E"/>
      </a:accent6>
      <a:hlink>
        <a:srgbClr val="0000FF"/>
      </a:hlink>
      <a:folHlink>
        <a:srgbClr val="800080"/>
      </a:folHlink>
    </a:clrScheme>
    <a:fontScheme name="RK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RKdepUtredning</Template>
  <TotalTime>0</TotalTime>
  <Words>276</Words>
  <Application>Microsoft Office PowerPoint</Application>
  <PresentationFormat>Bildspel på skärmen (4:3)</PresentationFormat>
  <Paragraphs>167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6" baseType="lpstr">
      <vt:lpstr>Test RK 1</vt:lpstr>
      <vt:lpstr>Kalkylblad</vt:lpstr>
      <vt:lpstr>Lärarutbildningskonventet</vt:lpstr>
      <vt:lpstr>10 000 fler helårsstudenter</vt:lpstr>
      <vt:lpstr>PowerPoint-presentation</vt:lpstr>
      <vt:lpstr>Förskollärarutbildningen</vt:lpstr>
      <vt:lpstr>Lågstadielärarutbildning</vt:lpstr>
      <vt:lpstr>Ämneslärare matematik/NO/teknik</vt:lpstr>
      <vt:lpstr>Speciallärarutbildningen</vt:lpstr>
      <vt:lpstr>Vidareutbildning av förskollärare</vt:lpstr>
      <vt:lpstr>KPU</vt:lpstr>
      <vt:lpstr>Snabbspår för forskarutbildade</vt:lpstr>
      <vt:lpstr>Antagning</vt:lpstr>
      <vt:lpstr>VFU</vt:lpstr>
      <vt:lpstr>Större vikt vid metodik</vt:lpstr>
      <vt:lpstr>Lärarutbildningskonventet</vt:lpstr>
    </vt:vector>
  </TitlesOfParts>
  <Company>Regeringskansliet RK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Högskolesektorn och framtiden</dc:title>
  <dc:creator>Andreas Arvidsson</dc:creator>
  <cp:lastModifiedBy>Ylva Sundmark</cp:lastModifiedBy>
  <cp:revision>45</cp:revision>
  <cp:lastPrinted>2014-03-17T08:01:09Z</cp:lastPrinted>
  <dcterms:created xsi:type="dcterms:W3CDTF">2014-01-21T10:09:47Z</dcterms:created>
  <dcterms:modified xsi:type="dcterms:W3CDTF">2015-01-15T09:39:07Z</dcterms:modified>
  <cp:category>Svenska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7;0;0;342</vt:lpwstr>
  </property>
  <property fmtid="{D5CDD505-2E9C-101B-9397-08002B2CF9AE}" pid="3" name="SprakID">
    <vt:i4>0</vt:i4>
  </property>
  <property fmtid="{D5CDD505-2E9C-101B-9397-08002B2CF9AE}" pid="4" name="DokID">
    <vt:i4>119</vt:i4>
  </property>
</Properties>
</file>